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352" r:id="rId6"/>
    <p:sldId id="332" r:id="rId7"/>
    <p:sldId id="351" r:id="rId8"/>
    <p:sldId id="293" r:id="rId9"/>
    <p:sldId id="300" r:id="rId10"/>
    <p:sldId id="301" r:id="rId11"/>
    <p:sldId id="302" r:id="rId12"/>
    <p:sldId id="305" r:id="rId13"/>
    <p:sldId id="265" r:id="rId14"/>
    <p:sldId id="307" r:id="rId15"/>
    <p:sldId id="308" r:id="rId16"/>
    <p:sldId id="309" r:id="rId17"/>
    <p:sldId id="310" r:id="rId18"/>
    <p:sldId id="344" r:id="rId19"/>
    <p:sldId id="331" r:id="rId20"/>
    <p:sldId id="340" r:id="rId21"/>
    <p:sldId id="315" r:id="rId22"/>
    <p:sldId id="317" r:id="rId23"/>
    <p:sldId id="320" r:id="rId24"/>
    <p:sldId id="321" r:id="rId25"/>
    <p:sldId id="318" r:id="rId26"/>
    <p:sldId id="319" r:id="rId27"/>
    <p:sldId id="329" r:id="rId28"/>
    <p:sldId id="345" r:id="rId29"/>
    <p:sldId id="334" r:id="rId30"/>
    <p:sldId id="346" r:id="rId31"/>
    <p:sldId id="336" r:id="rId32"/>
    <p:sldId id="347" r:id="rId33"/>
    <p:sldId id="335" r:id="rId34"/>
    <p:sldId id="350" r:id="rId35"/>
    <p:sldId id="349" r:id="rId36"/>
    <p:sldId id="348" r:id="rId37"/>
    <p:sldId id="322" r:id="rId38"/>
    <p:sldId id="323" r:id="rId39"/>
    <p:sldId id="324" r:id="rId40"/>
    <p:sldId id="325" r:id="rId41"/>
    <p:sldId id="326" r:id="rId42"/>
    <p:sldId id="313" r:id="rId43"/>
    <p:sldId id="328" r:id="rId44"/>
    <p:sldId id="269" r:id="rId45"/>
    <p:sldId id="273" r:id="rId46"/>
    <p:sldId id="314" r:id="rId47"/>
    <p:sldId id="304" r:id="rId48"/>
    <p:sldId id="341" r:id="rId49"/>
    <p:sldId id="342" r:id="rId50"/>
    <p:sldId id="353" r:id="rId51"/>
  </p:sldIdLst>
  <p:sldSz cx="10160000" cy="7620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CC0000"/>
    <a:srgbClr val="FF9900"/>
    <a:srgbClr val="FF00FF"/>
    <a:srgbClr val="FF66CC"/>
    <a:srgbClr val="FF6600"/>
    <a:srgbClr val="FFFF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8257" autoAdjust="0"/>
    <p:restoredTop sz="90945" autoAdjust="0"/>
  </p:normalViewPr>
  <p:slideViewPr>
    <p:cSldViewPr>
      <p:cViewPr>
        <p:scale>
          <a:sx n="66" d="100"/>
          <a:sy n="66" d="100"/>
        </p:scale>
        <p:origin x="-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7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A3173CC-BB96-45B5-BDCC-CD83D9DC44AB}" type="datetimeFigureOut">
              <a:rPr lang="en-US"/>
              <a:pPr>
                <a:defRPr/>
              </a:pPr>
              <a:t>4/21/2009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D215F29-9719-4F39-9CAD-F7F7CFB29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0688DE0-ADF3-4A18-A229-B145A457A05F}" type="slidenum">
              <a:rPr lang="en-US" smtClean="0"/>
              <a:pPr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17D26DE-C8A1-42E7-B274-2F3CC4DC1394}" type="slidenum">
              <a:rPr lang="en-US" smtClean="0"/>
              <a:pPr>
                <a:defRPr/>
              </a:pPr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833906-99FE-4FFB-A580-A34CEA8BC53C}" type="slidenum">
              <a:rPr lang="en-US" smtClean="0"/>
              <a:pPr>
                <a:defRPr/>
              </a:pPr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The use of digital artifacts to help promote diversity</a:t>
            </a:r>
          </a:p>
          <a:p>
            <a:pPr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Source:  FUTURE POSSIBILITIES:  A Scenario Analysis Study of British Television . Christine Daymon &amp; Robin Foster 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AA2098F-3F13-4D0D-8951-2E6B79E6A89C}" type="slidenum">
              <a:rPr lang="en-US" smtClean="0"/>
              <a:pPr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F5CA8D-D7DC-47AF-AE39-BAFE29B3DBE0}" type="slidenum">
              <a:rPr lang="en-US" smtClean="0"/>
              <a:pPr>
                <a:defRPr/>
              </a:pPr>
              <a:t>13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5AC4681-8944-448A-B00C-D53CCADB8FD5}" type="slidenum">
              <a:rPr lang="en-US" smtClean="0"/>
              <a:pPr>
                <a:defRPr/>
              </a:pPr>
              <a:t>14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3D19F7A-3028-4267-ACD3-4C93345B302C}" type="slidenum">
              <a:rPr lang="en-US" smtClean="0"/>
              <a:pPr>
                <a:defRPr/>
              </a:pPr>
              <a:t>15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EBA4DEB-6FA4-43E4-A7A9-BD8FAE4708A1}" type="slidenum">
              <a:rPr lang="en-US" smtClean="0"/>
              <a:pPr>
                <a:defRPr/>
              </a:pPr>
              <a:t>16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84BF155-2971-4ACE-9063-8FF1F1C1CBCB}" type="slidenum">
              <a:rPr lang="en-US" smtClean="0"/>
              <a:pPr>
                <a:defRPr/>
              </a:pPr>
              <a:t>17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3C6D185-F8F1-49A4-A13C-E4D0A6C08A64}" type="slidenum">
              <a:rPr lang="en-US" smtClean="0"/>
              <a:pPr>
                <a:defRPr/>
              </a:pPr>
              <a:t>18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6C417B1-5E00-4757-9CC3-7390A9DF99A4}" type="slidenum">
              <a:rPr lang="en-US" smtClean="0"/>
              <a:pPr>
                <a:defRPr/>
              </a:pPr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40B29B-2890-4B3C-9282-4FA4F8972E41}" type="slidenum">
              <a:rPr lang="en-US" smtClean="0"/>
              <a:pPr>
                <a:defRPr/>
              </a:pPr>
              <a:t>21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18EAC61-23F2-4D78-9B79-EE71176A50BE}" type="slidenum">
              <a:rPr lang="en-US" smtClean="0"/>
              <a:pPr>
                <a:defRPr/>
              </a:pPr>
              <a:t>22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DE967E6-AAC2-4E97-B885-40923E2383CF}" type="slidenum">
              <a:rPr lang="en-US" smtClean="0"/>
              <a:pPr>
                <a:defRPr/>
              </a:pPr>
              <a:t>23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2A0F3A5-88E0-4F3B-9E1E-BFA874577246}" type="slidenum">
              <a:rPr lang="en-US" smtClean="0"/>
              <a:pPr>
                <a:defRPr/>
              </a:pPr>
              <a:t>24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655D03F-0B2B-4F9B-9E26-997005264FF0}" type="slidenum">
              <a:rPr lang="en-US" smtClean="0"/>
              <a:pPr>
                <a:defRPr/>
              </a:pPr>
              <a:t>25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BD97F97-8471-4AA3-B8A5-F5ACF4494F6F}" type="slidenum">
              <a:rPr lang="en-US" smtClean="0"/>
              <a:pPr>
                <a:defRPr/>
              </a:pPr>
              <a:t>26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26C670F-026C-4528-AE4A-BBE7F7C66F7B}" type="slidenum">
              <a:rPr lang="en-US" smtClean="0"/>
              <a:pPr>
                <a:defRPr/>
              </a:pPr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935F583-B87A-4712-B0B1-DFD3722807CF}" type="slidenum">
              <a:rPr lang="en-US" smtClean="0"/>
              <a:pPr>
                <a:defRPr/>
              </a:pPr>
              <a:t>37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78E5321-4DE1-48CC-B5E3-E7D0E09C4C3A}" type="slidenum">
              <a:rPr lang="en-US" smtClean="0"/>
              <a:pPr>
                <a:defRPr/>
              </a:pPr>
              <a:t>38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9ACCBC0-67DD-4706-A41B-FA6F0F9F3A1F}" type="slidenum">
              <a:rPr lang="en-US" smtClean="0"/>
              <a:pPr>
                <a:defRPr/>
              </a:pPr>
              <a:t>39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Many people want to be part of a community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EEE80B0-4383-49BE-8570-AC5E6B60033F}" type="slidenum">
              <a:rPr lang="en-US" smtClean="0"/>
              <a:pPr>
                <a:defRPr/>
              </a:pPr>
              <a:t>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E53EB05-5C4D-4156-AF2F-7257125B516A}" type="slidenum">
              <a:rPr lang="en-US" smtClean="0"/>
              <a:pPr>
                <a:defRPr/>
              </a:pPr>
              <a:t>40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AACA68B-2EE5-4FB4-AC59-6AE7E85F54F6}" type="slidenum">
              <a:rPr lang="en-US" smtClean="0"/>
              <a:pPr>
                <a:defRPr/>
              </a:pPr>
              <a:t>41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F52CB9-8C11-411C-B361-FB53A83053FD}" type="slidenum">
              <a:rPr lang="en-US" smtClean="0"/>
              <a:pPr>
                <a:defRPr/>
              </a:pPr>
              <a:t>42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F38E0E3-3770-40AD-9C69-B2348232891E}" type="slidenum">
              <a:rPr lang="en-US" smtClean="0"/>
              <a:pPr>
                <a:defRPr/>
              </a:pPr>
              <a:t>44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http://magicalmirrors2006.wordpress.com/2008/07/02/interactive-displays-perception-awareness-and-interaction/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(Source: Daniel Michelis (2009), according to: Brignull &amp; Rogers, 2003)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0ADE25A-4C33-4670-88AD-E33E9227770D}" type="slidenum">
              <a:rPr lang="en-US" smtClean="0"/>
              <a:pPr>
                <a:defRPr/>
              </a:pPr>
              <a:t>45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Austin:</a:t>
            </a:r>
          </a:p>
          <a:p>
            <a:pPr eaLnBrk="1" hangingPunct="1"/>
            <a:r>
              <a:rPr lang="en-US" smtClean="0"/>
              <a:t>May 2000 Austin Design Guidelines</a:t>
            </a:r>
          </a:p>
          <a:p>
            <a:pPr eaLnBrk="1" hangingPunct="1"/>
            <a:r>
              <a:rPr lang="en-US" smtClean="0"/>
              <a:t>http://www.ci.austin.tx.us/downtown/downloads/dg012-020.pdf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Edmonton: http://imagesedmonton.com/index.php/site/articles/business/edmonton_companies_stand_out_for_promoting_workplace_diversity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Salt Lake City, Utah:</a:t>
            </a:r>
          </a:p>
          <a:p>
            <a:pPr eaLnBrk="1" hangingPunct="1"/>
            <a:r>
              <a:rPr lang="en-US" smtClean="0"/>
              <a:t>http://www.downtownslc.org/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Rochester, NY:</a:t>
            </a:r>
          </a:p>
          <a:p>
            <a:pPr eaLnBrk="1" hangingPunct="1"/>
            <a:r>
              <a:rPr lang="en-US" smtClean="0"/>
              <a:t>http://www.brookings.edu/speeches/2008/0212_rochester_katz.aspx?rssid=cities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E649278-4BF3-44BB-8FCD-C25F98BF6600}" type="slidenum">
              <a:rPr lang="en-US" smtClean="0"/>
              <a:pPr>
                <a:defRPr/>
              </a:pPr>
              <a:t>46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University of California - Los Angeles. "Diversity At Medical Schools Makes Stronger Doctors, Study Shows." </a:t>
            </a:r>
            <a:r>
              <a:rPr lang="en-US" u="sng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ScienceDaily</a:t>
            </a:r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 10 September 2008. 9 March 2009 http://www.sciencedaily.com­ /releases/2008/09/080909205615.htm.</a:t>
            </a: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7694C07-40F5-4B8A-B77C-E85EED31461A}" type="slidenum">
              <a:rPr lang="en-US" smtClean="0"/>
              <a:pPr>
                <a:defRPr/>
              </a:pPr>
              <a:t>47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Florida, Michigan Proposal 2 http://en.wikipedia.org/wiki/Michigan_Civil_Rights_Initiative, Washington, California Proposition 209 http://en.wikipedia.org/wiki/Proposition_209</a:t>
            </a:r>
          </a:p>
          <a:p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http://en.wikipedia.org/wiki/Ward_Connerly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108F3C4-341C-483B-891E-092A23A6B28A}" type="slidenum">
              <a:rPr lang="en-US" smtClean="0"/>
              <a:pPr>
                <a:defRPr/>
              </a:pPr>
              <a:t>48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Other figures:</a:t>
            </a:r>
          </a:p>
          <a:p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http://kansasprogress.com/wordpress/index.php/2009/03/04/poll-41-say-affirmative-action-no-longer-relevant/</a:t>
            </a:r>
          </a:p>
          <a:p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http://www.puaf.umd.edu/IPPP/1QQ.HTM</a:t>
            </a:r>
          </a:p>
          <a:p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http://www.insidehighered.com/news/2005/06/07/affirm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9D34F93-42DA-4BFB-A127-0BE039440CC9}" type="slidenum">
              <a:rPr lang="en-US" smtClean="0"/>
              <a:pPr>
                <a:defRPr/>
              </a:pPr>
              <a:t>49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People</a:t>
            </a:r>
            <a:r>
              <a:rPr lang="en-US" baseline="0" dirty="0" smtClean="0"/>
              <a:t> are complex, different and unique and so is culture.  There are a lot of places that try to implement diverse practice but they do so in token gestures.  We seek to address a genuine acceptance of others and their cultures.</a:t>
            </a:r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6C417B1-5E00-4757-9CC3-7390A9DF99A4}" type="slidenum">
              <a:rPr lang="en-US" smtClean="0"/>
              <a:pPr>
                <a:defRPr/>
              </a:pPr>
              <a:t>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http://www.lib.umich.edu/govdocs/affirm.html</a:t>
            </a:r>
          </a:p>
          <a:p>
            <a:r>
              <a:rPr lang="en-US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http://inteldis.wordpress.com/2007/12/31/affirmative-action-again/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72AC98-8865-4985-9128-47EE57967CC4}" type="slidenum">
              <a:rPr lang="en-US" smtClean="0"/>
              <a:pPr>
                <a:defRPr/>
              </a:pPr>
              <a:t>50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215F29-9719-4F39-9CAD-F7F7CFB2907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The above is from Elizabeth Dunn, an expert on people's ability to predict their future emotional responses at York University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Actor A and B and C are in cahoots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Participant P and Actor A are sitting in a waiting room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Actor B walks in and bumps into Actor A and leaves.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Actor A says to Participant P “I hate it when bleep do that.”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Actor C calls them into the study room and asks if they are ready to proceed.  63% of Participant Ps will say yes. 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If they saw it on a video they would be significantly less inclined to work with that person.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6AE546D-8E01-49E6-B6C2-B1BA3197A6CC}" type="slidenum">
              <a:rPr lang="en-US" smtClean="0"/>
              <a:pPr>
                <a:defRPr/>
              </a:pPr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8CEE75D-0D28-485F-9B7F-5A6E289CD427}" type="slidenum">
              <a:rPr lang="en-US" smtClean="0"/>
              <a:pPr>
                <a:defRPr/>
              </a:pPr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A813B-DE51-45CC-BCD3-38F62921A4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0732-8964-44E0-95B5-E097F13539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76275"/>
            <a:ext cx="2159000" cy="60975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24600" cy="6097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1A75E-09E8-40BD-8BBE-42492E9FB6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2A26B-080F-4C57-A717-6E8DB93360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D6E47-B17E-44B3-8CE9-070769373C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A8A1B-2868-4C7B-A468-D18A1AA68C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653EB-516F-431A-B36B-F96C6D8659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52CD3-4F97-4B91-A415-16AD63055D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D46AC-7DD6-46AD-A500-61D36C24C6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99A50-A114-4278-A7F7-D10AF60232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CF246-569A-427D-B855-322036445D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60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60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138"/>
            <a:ext cx="21177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2138"/>
            <a:ext cx="32194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2138"/>
            <a:ext cx="21193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383CE6E-A949-4C1F-A934-D65BECA352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hyperlink" Target="http://www.facebook.com/photo.php?pid=1897151&amp;op=1&amp;o=global&amp;view=global&amp;subj=626836936&amp;id=62683693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Microsoft_Office_Excel_97-2003_Worksheet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1879600" y="-152400"/>
            <a:ext cx="6477000" cy="771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65200" y="5326063"/>
            <a:ext cx="8224838" cy="1531937"/>
          </a:xfrm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mtClean="0">
                <a:latin typeface="Tahoma" pitchFamily="34" charset="0"/>
                <a:cs typeface="Tahoma" pitchFamily="34" charset="0"/>
              </a:rPr>
              <a:t>Team D: Casey Addy, Lynn Dombrowski, Varun Khanduja, Susan Coleman Morse</a:t>
            </a:r>
            <a:endParaRPr lang="en-US" i="1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7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787400" y="2362200"/>
            <a:ext cx="8559800" cy="1219200"/>
          </a:xfrm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sz="480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Demonstrating Cultural Acceptance Through External and Internal Wayshowing</a:t>
            </a:r>
            <a:endParaRPr lang="en-US" sz="4800" b="1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/>
          <p:cNvSpPr txBox="1">
            <a:spLocks noChangeArrowheads="1"/>
          </p:cNvSpPr>
          <p:nvPr/>
        </p:nvSpPr>
        <p:spPr bwMode="auto">
          <a:xfrm>
            <a:off x="0" y="228600"/>
            <a:ext cx="78232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>
                <a:latin typeface="Tahoma" pitchFamily="34" charset="0"/>
                <a:cs typeface="Tahoma" pitchFamily="34" charset="0"/>
              </a:rPr>
              <a:t>Diversity Can Promote Economic Growth</a:t>
            </a:r>
            <a:endParaRPr lang="en-US" sz="3200">
              <a:latin typeface="Tahoma" pitchFamily="34" charset="0"/>
            </a:endParaRPr>
          </a:p>
        </p:txBody>
      </p:sp>
      <p:pic>
        <p:nvPicPr>
          <p:cNvPr id="13315" name="Picture 8" descr="Lotu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527175"/>
            <a:ext cx="53340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9"/>
          <p:cNvSpPr txBox="1">
            <a:spLocks noChangeArrowheads="1"/>
          </p:cNvSpPr>
          <p:nvPr/>
        </p:nvSpPr>
        <p:spPr bwMode="auto">
          <a:xfrm>
            <a:off x="5689600" y="1752600"/>
            <a:ext cx="2209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ahoma" pitchFamily="34" charset="0"/>
                <a:cs typeface="Tahoma" pitchFamily="34" charset="0"/>
              </a:rPr>
              <a:t>1994: </a:t>
            </a:r>
          </a:p>
          <a:p>
            <a:r>
              <a:rPr lang="en-US">
                <a:latin typeface="Tahoma" pitchFamily="34" charset="0"/>
                <a:cs typeface="Tahoma" pitchFamily="34" charset="0"/>
              </a:rPr>
              <a:t>1000 Attendees</a:t>
            </a:r>
          </a:p>
          <a:p>
            <a:r>
              <a:rPr lang="en-US">
                <a:latin typeface="Tahoma" pitchFamily="34" charset="0"/>
                <a:cs typeface="Tahoma" pitchFamily="34" charset="0"/>
              </a:rPr>
              <a:t/>
            </a:r>
            <a:br>
              <a:rPr lang="en-US">
                <a:latin typeface="Tahoma" pitchFamily="34" charset="0"/>
                <a:cs typeface="Tahoma" pitchFamily="34" charset="0"/>
              </a:rPr>
            </a:br>
            <a:r>
              <a:rPr lang="en-US">
                <a:latin typeface="Tahoma" pitchFamily="34" charset="0"/>
                <a:cs typeface="Tahoma" pitchFamily="34" charset="0"/>
              </a:rPr>
              <a:t>2005: </a:t>
            </a:r>
          </a:p>
          <a:p>
            <a:r>
              <a:rPr lang="en-US">
                <a:latin typeface="Tahoma" pitchFamily="34" charset="0"/>
                <a:cs typeface="Tahoma" pitchFamily="34" charset="0"/>
              </a:rPr>
              <a:t>9000 Attendees</a:t>
            </a:r>
          </a:p>
          <a:p>
            <a:endParaRPr lang="en-US">
              <a:latin typeface="Tahoma" pitchFamily="34" charset="0"/>
              <a:cs typeface="Tahoma" pitchFamily="34" charset="0"/>
            </a:endParaRPr>
          </a:p>
          <a:p>
            <a:r>
              <a:rPr lang="en-US">
                <a:latin typeface="Tahoma" pitchFamily="34" charset="0"/>
                <a:cs typeface="Tahoma" pitchFamily="34" charset="0"/>
              </a:rPr>
              <a:t>Estimated $150,000 economic impact (2005)</a:t>
            </a:r>
          </a:p>
        </p:txBody>
      </p:sp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584200" y="6594475"/>
            <a:ext cx="48006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Aethyric, http://www.flickr.com/photos/aethyric/62789724/ </a:t>
            </a:r>
          </a:p>
        </p:txBody>
      </p:sp>
      <p:sp>
        <p:nvSpPr>
          <p:cNvPr id="13318" name="TextBox 12"/>
          <p:cNvSpPr txBox="1">
            <a:spLocks noChangeArrowheads="1"/>
          </p:cNvSpPr>
          <p:nvPr/>
        </p:nvSpPr>
        <p:spPr bwMode="auto">
          <a:xfrm>
            <a:off x="355600" y="1062038"/>
            <a:ext cx="5867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ahoma" pitchFamily="34" charset="0"/>
                <a:cs typeface="Tahoma" pitchFamily="34" charset="0"/>
              </a:rPr>
              <a:t>Lotus Festival, Bloomington IN</a:t>
            </a:r>
          </a:p>
        </p:txBody>
      </p:sp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7899400" y="5867400"/>
            <a:ext cx="2260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Bloomington City Government (2006). City Grants Lotus Funds For Free Family Event.  14 Sep 2006.  Accessed 9 Mar 2009. http://bloomington.in.gov/documents/viewDocument.php?document_id=1209</a:t>
            </a:r>
          </a:p>
        </p:txBody>
      </p:sp>
      <p:sp>
        <p:nvSpPr>
          <p:cNvPr id="13321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Diversity's Positive Impact</a:t>
            </a:r>
          </a:p>
        </p:txBody>
      </p:sp>
      <p:sp>
        <p:nvSpPr>
          <p:cNvPr id="13322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8"/>
          <p:cNvSpPr txBox="1">
            <a:spLocks noChangeArrowheads="1"/>
          </p:cNvSpPr>
          <p:nvPr/>
        </p:nvSpPr>
        <p:spPr bwMode="auto">
          <a:xfrm>
            <a:off x="431800" y="2895600"/>
            <a:ext cx="5943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>
                <a:latin typeface="Tahoma" pitchFamily="34" charset="0"/>
                <a:cs typeface="Tahoma" pitchFamily="34" charset="0"/>
              </a:rPr>
              <a:t> Retention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ahoma" pitchFamily="34" charset="0"/>
                <a:cs typeface="Tahoma" pitchFamily="34" charset="0"/>
              </a:rPr>
              <a:t> Overall college satisfaction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ahoma" pitchFamily="34" charset="0"/>
                <a:cs typeface="Tahoma" pitchFamily="34" charset="0"/>
              </a:rPr>
              <a:t> Intellectual self-confidence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ahoma" pitchFamily="34" charset="0"/>
                <a:cs typeface="Tahoma" pitchFamily="34" charset="0"/>
              </a:rPr>
              <a:t> Social self-confidence</a:t>
            </a: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0" y="228600"/>
            <a:ext cx="73660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>
                <a:latin typeface="Tahoma" pitchFamily="34" charset="0"/>
                <a:cs typeface="Tahoma" pitchFamily="34" charset="0"/>
              </a:rPr>
              <a:t>Study: Diversity Enhances Education</a:t>
            </a:r>
            <a:endParaRPr lang="en-US" sz="3200">
              <a:latin typeface="Tahoma" pitchFamily="34" charset="0"/>
            </a:endParaRPr>
          </a:p>
        </p:txBody>
      </p:sp>
      <p:sp>
        <p:nvSpPr>
          <p:cNvPr id="14340" name="TextBox 10"/>
          <p:cNvSpPr txBox="1">
            <a:spLocks noChangeArrowheads="1"/>
          </p:cNvSpPr>
          <p:nvPr/>
        </p:nvSpPr>
        <p:spPr bwMode="auto">
          <a:xfrm>
            <a:off x="279400" y="1455738"/>
            <a:ext cx="6705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ahoma" pitchFamily="34" charset="0"/>
                <a:cs typeface="Tahoma" pitchFamily="34" charset="0"/>
              </a:rPr>
              <a:t>Students who attended a college with a more diverse student population increased their: </a:t>
            </a:r>
          </a:p>
        </p:txBody>
      </p:sp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9"/>
          <p:cNvSpPr txBox="1">
            <a:spLocks noChangeArrowheads="1"/>
          </p:cNvSpPr>
          <p:nvPr/>
        </p:nvSpPr>
        <p:spPr bwMode="auto">
          <a:xfrm>
            <a:off x="7899400" y="5867400"/>
            <a:ext cx="2260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Chang, M. J. (1999a). Does racial diversity matter?: The educational impact of a racially diverse undergraduate population. Journal of College Student Development, 40(4), 377-395.</a:t>
            </a:r>
          </a:p>
        </p:txBody>
      </p:sp>
      <p:sp>
        <p:nvSpPr>
          <p:cNvPr id="14343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Diversity's Positive Impact</a:t>
            </a:r>
          </a:p>
        </p:txBody>
      </p:sp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6"/>
          <p:cNvSpPr txBox="1">
            <a:spLocks noChangeArrowheads="1"/>
          </p:cNvSpPr>
          <p:nvPr/>
        </p:nvSpPr>
        <p:spPr bwMode="auto">
          <a:xfrm>
            <a:off x="0" y="228600"/>
            <a:ext cx="7366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ahoma" pitchFamily="34" charset="0"/>
                <a:cs typeface="Tahoma" pitchFamily="34" charset="0"/>
              </a:rPr>
              <a:t>Creativity Has Been Used To Promote diversity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956300"/>
            <a:ext cx="7899400" cy="292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http://www.flickr.com/photos/diamonds_in_the_soles_of_her_shoes/2989801145/</a:t>
            </a:r>
          </a:p>
        </p:txBody>
      </p:sp>
      <p:pic>
        <p:nvPicPr>
          <p:cNvPr id="15364" name="Picture 7" descr="Diamond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81121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10"/>
          <p:cNvSpPr txBox="1">
            <a:spLocks noChangeArrowheads="1"/>
          </p:cNvSpPr>
          <p:nvPr/>
        </p:nvSpPr>
        <p:spPr bwMode="auto">
          <a:xfrm>
            <a:off x="7899400" y="5975350"/>
            <a:ext cx="22606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Source: Poppy Lauretta McLeod, Sharon Alisa Lobel, &amp; Taylor H. Cox, Jr. Ethnic Diversity &amp; Creativity in Small Groups. Small Group Research, May 1996; 27: 248 - 264. </a:t>
            </a:r>
          </a:p>
        </p:txBody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Diversity's Positive Impact</a:t>
            </a:r>
          </a:p>
        </p:txBody>
      </p:sp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Public art can bring the community together</a:t>
            </a:r>
          </a:p>
        </p:txBody>
      </p:sp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0" y="6746875"/>
            <a:ext cx="7899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chemeClr val="bg1">
                    <a:lumMod val="8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http://www.facebook.com/photo.php?pid=1897151&amp;op=1&amp;o=global&amp;view=global&amp;subj=626836936&amp;id=626836936</a:t>
            </a:r>
            <a:endParaRPr lang="en-US" sz="1300" dirty="0">
              <a:solidFill>
                <a:schemeClr val="bg1">
                  <a:lumMod val="8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389" name="Picture 8" descr="C:\Users\varun\Desktop\presentation material\n626836936_1897151_96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425" y="800100"/>
            <a:ext cx="63277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0" y="228600"/>
            <a:ext cx="7366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ahoma" pitchFamily="34" charset="0"/>
                <a:cs typeface="Tahoma" pitchFamily="34" charset="0"/>
              </a:rPr>
              <a:t>Public Art and the Community </a:t>
            </a: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7899400" y="6375400"/>
            <a:ext cx="22606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E Pluribus Unum : Diversity and Community in the Twenty-first Century. The 2006 Johan Skytte Prize Lecture</a:t>
            </a:r>
          </a:p>
        </p:txBody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6"/>
          <p:cNvSpPr txBox="1">
            <a:spLocks noChangeArrowheads="1"/>
          </p:cNvSpPr>
          <p:nvPr/>
        </p:nvSpPr>
        <p:spPr bwMode="auto">
          <a:xfrm>
            <a:off x="279400" y="3048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  <a:cs typeface="Tahoma" pitchFamily="34" charset="0"/>
              </a:rPr>
              <a:t>Diversity is still an issue affecting society</a:t>
            </a:r>
            <a:endParaRPr lang="en-US" sz="280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Insights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</a:t>
            </a:r>
            <a:r>
              <a:rPr lang="en-US" sz="1600">
                <a:latin typeface="Tahoma" pitchFamily="34" charset="0"/>
              </a:rPr>
              <a:t>Insights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279400" y="3048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Diversity is still an issue affecting society</a:t>
            </a:r>
          </a:p>
        </p:txBody>
      </p:sp>
      <p:sp>
        <p:nvSpPr>
          <p:cNvPr id="18435" name="TextBox 7"/>
          <p:cNvSpPr txBox="1">
            <a:spLocks noChangeArrowheads="1"/>
          </p:cNvSpPr>
          <p:nvPr/>
        </p:nvSpPr>
        <p:spPr bwMode="auto">
          <a:xfrm>
            <a:off x="279400" y="914400"/>
            <a:ext cx="678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</a:rPr>
              <a:t>A community is benefitted by diversity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Insights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</a:t>
            </a:r>
            <a:r>
              <a:rPr lang="en-US" sz="1600">
                <a:latin typeface="Tahoma" pitchFamily="34" charset="0"/>
              </a:rPr>
              <a:t>Insights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6"/>
          <p:cNvSpPr txBox="1">
            <a:spLocks noChangeArrowheads="1"/>
          </p:cNvSpPr>
          <p:nvPr/>
        </p:nvSpPr>
        <p:spPr bwMode="auto">
          <a:xfrm>
            <a:off x="279400" y="3048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Diversity is still an issue affecting society</a:t>
            </a:r>
          </a:p>
        </p:txBody>
      </p:sp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279400" y="914400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</a:rPr>
              <a:t>A community is benefitted by diversity</a:t>
            </a: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279400" y="1524000"/>
            <a:ext cx="687863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>
                <a:latin typeface="Tahoma" pitchFamily="34" charset="0"/>
              </a:rPr>
              <a:t>Community can be fostered by technology</a:t>
            </a:r>
          </a:p>
        </p:txBody>
      </p:sp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Insights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</a:t>
            </a:r>
            <a:r>
              <a:rPr lang="en-US" sz="1600">
                <a:latin typeface="Tahoma" pitchFamily="34" charset="0"/>
              </a:rPr>
              <a:t>Insights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6"/>
          <p:cNvSpPr txBox="1">
            <a:spLocks noChangeArrowheads="1"/>
          </p:cNvSpPr>
          <p:nvPr/>
        </p:nvSpPr>
        <p:spPr bwMode="auto">
          <a:xfrm>
            <a:off x="279400" y="3048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Diversity is still an issue affecting society</a:t>
            </a:r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279400" y="914400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</a:rPr>
              <a:t>A community is benefitted by diversity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279400" y="1524000"/>
            <a:ext cx="687863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>
                <a:solidFill>
                  <a:schemeClr val="bg2"/>
                </a:solidFill>
                <a:latin typeface="Tahoma" pitchFamily="34" charset="0"/>
              </a:rPr>
              <a:t>Community can be fostered by technology</a:t>
            </a:r>
          </a:p>
        </p:txBody>
      </p:sp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279400" y="2143125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</a:rPr>
              <a:t>Public art can bring the community together</a:t>
            </a:r>
            <a:endParaRPr lang="en-US" sz="2800"/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Insights</a:t>
            </a:r>
          </a:p>
        </p:txBody>
      </p:sp>
      <p:sp>
        <p:nvSpPr>
          <p:cNvPr id="20488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</a:t>
            </a:r>
            <a:r>
              <a:rPr lang="en-US" sz="1600">
                <a:latin typeface="Tahoma" pitchFamily="34" charset="0"/>
              </a:rPr>
              <a:t>Insights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6"/>
          <p:cNvSpPr txBox="1">
            <a:spLocks noChangeArrowheads="1"/>
          </p:cNvSpPr>
          <p:nvPr/>
        </p:nvSpPr>
        <p:spPr bwMode="auto">
          <a:xfrm>
            <a:off x="279400" y="3048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Diversity is still an issue affecting society</a:t>
            </a:r>
          </a:p>
        </p:txBody>
      </p:sp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279400" y="914400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</a:rPr>
              <a:t>A community is benefitted by diversity</a:t>
            </a:r>
          </a:p>
        </p:txBody>
      </p:sp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279400" y="1524000"/>
            <a:ext cx="687863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>
                <a:solidFill>
                  <a:schemeClr val="bg2"/>
                </a:solidFill>
                <a:latin typeface="Tahoma" pitchFamily="34" charset="0"/>
              </a:rPr>
              <a:t>Community can be fostered by technology</a:t>
            </a:r>
          </a:p>
        </p:txBody>
      </p:sp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279400" y="2143125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</a:rPr>
              <a:t>Public art can bring the community together</a:t>
            </a:r>
            <a:endParaRPr lang="en-US" sz="2800">
              <a:solidFill>
                <a:schemeClr val="bg2"/>
              </a:solidFill>
            </a:endParaRPr>
          </a:p>
        </p:txBody>
      </p:sp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Insights</a:t>
            </a:r>
          </a:p>
        </p:txBody>
      </p:sp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279400" y="2828925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</a:rPr>
              <a:t>Diversity is a very personal and sensitive issue</a:t>
            </a:r>
            <a:endParaRPr lang="en-US" sz="2800"/>
          </a:p>
        </p:txBody>
      </p:sp>
      <p:sp>
        <p:nvSpPr>
          <p:cNvPr id="21513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</a:t>
            </a:r>
            <a:r>
              <a:rPr lang="en-US" sz="1600">
                <a:latin typeface="Tahoma" pitchFamily="34" charset="0"/>
              </a:rPr>
              <a:t>Insights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</a:t>
            </a:r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1800" y="21336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  <a:cs typeface="Tahoma" pitchFamily="34" charset="0"/>
              </a:rPr>
              <a:t>External Wayshowing</a:t>
            </a:r>
          </a:p>
        </p:txBody>
      </p:sp>
      <p:sp>
        <p:nvSpPr>
          <p:cNvPr id="22533" name="TextBox 8"/>
          <p:cNvSpPr txBox="1">
            <a:spLocks noChangeArrowheads="1"/>
          </p:cNvSpPr>
          <p:nvPr/>
        </p:nvSpPr>
        <p:spPr bwMode="auto">
          <a:xfrm>
            <a:off x="431800" y="2819400"/>
            <a:ext cx="716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ahoma" pitchFamily="34" charset="0"/>
                <a:cs typeface="Tahoma" pitchFamily="34" charset="0"/>
              </a:rPr>
              <a:t>showing how to physically get around in the world </a:t>
            </a:r>
          </a:p>
        </p:txBody>
      </p: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279400" y="304800"/>
            <a:ext cx="662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ahoma" pitchFamily="34" charset="0"/>
                <a:cs typeface="Tahoma" pitchFamily="34" charset="0"/>
              </a:rPr>
              <a:t>Two Prototype Categories</a:t>
            </a: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79400" y="1371600"/>
            <a:ext cx="572135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vl="1" indent="-342900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2700">
                <a:solidFill>
                  <a:srgbClr val="000000"/>
                </a:solidFill>
                <a:latin typeface="Tahoma" pitchFamily="34" charset="0"/>
              </a:rPr>
              <a:t>Predispositions</a:t>
            </a:r>
            <a:endParaRPr lang="en-US"/>
          </a:p>
          <a:p>
            <a:pPr lvl="1" indent="-342900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2700">
                <a:solidFill>
                  <a:srgbClr val="000000"/>
                </a:solidFill>
                <a:latin typeface="Tahoma" pitchFamily="34" charset="0"/>
              </a:rPr>
              <a:t>Research </a:t>
            </a:r>
            <a:endParaRPr lang="en-US"/>
          </a:p>
          <a:p>
            <a:pPr lvl="1" indent="-342900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2700">
                <a:solidFill>
                  <a:srgbClr val="000000"/>
                </a:solidFill>
                <a:latin typeface="Tahoma" pitchFamily="34" charset="0"/>
              </a:rPr>
              <a:t>Insights</a:t>
            </a:r>
            <a:endParaRPr lang="en-US"/>
          </a:p>
          <a:p>
            <a:pPr lvl="1" indent="-342900">
              <a:lnSpc>
                <a:spcPct val="95000"/>
              </a:lnSpc>
              <a:buClr>
                <a:srgbClr val="000000"/>
              </a:buClr>
              <a:buSzPct val="100000"/>
              <a:buFontTx/>
              <a:buChar char="•"/>
            </a:pPr>
            <a:r>
              <a:rPr lang="en-US" sz="2700">
                <a:solidFill>
                  <a:srgbClr val="000000"/>
                </a:solidFill>
                <a:latin typeface="Tahoma" pitchFamily="34" charset="0"/>
              </a:rPr>
              <a:t>Prototypes</a:t>
            </a:r>
          </a:p>
        </p:txBody>
      </p:sp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0" y="228600"/>
            <a:ext cx="690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ahoma" pitchFamily="34" charset="0"/>
                <a:cs typeface="Tahoma" pitchFamily="34" charset="0"/>
              </a:rPr>
              <a:t>Table of Contents</a:t>
            </a:r>
            <a:endParaRPr lang="en-US" sz="3200"/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endParaRPr lang="en-US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81400"/>
            <a:ext cx="78994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431800" y="21336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External Wayshowing</a:t>
            </a:r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431800" y="2819400"/>
            <a:ext cx="716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showing how to physically get around in the world </a:t>
            </a:r>
          </a:p>
        </p:txBody>
      </p:sp>
      <p:sp>
        <p:nvSpPr>
          <p:cNvPr id="23558" name="TextBox 9"/>
          <p:cNvSpPr txBox="1">
            <a:spLocks noChangeArrowheads="1"/>
          </p:cNvSpPr>
          <p:nvPr/>
        </p:nvSpPr>
        <p:spPr bwMode="auto">
          <a:xfrm>
            <a:off x="431800" y="3962400"/>
            <a:ext cx="373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  <a:cs typeface="Tahoma" pitchFamily="34" charset="0"/>
              </a:rPr>
              <a:t>Internal Wayshowing</a:t>
            </a:r>
          </a:p>
        </p:txBody>
      </p:sp>
      <p:sp>
        <p:nvSpPr>
          <p:cNvPr id="23559" name="TextBox 10"/>
          <p:cNvSpPr txBox="1">
            <a:spLocks noChangeArrowheads="1"/>
          </p:cNvSpPr>
          <p:nvPr/>
        </p:nvSpPr>
        <p:spPr bwMode="auto">
          <a:xfrm>
            <a:off x="431800" y="47244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ahoma" pitchFamily="34" charset="0"/>
                <a:cs typeface="Tahoma" pitchFamily="34" charset="0"/>
              </a:rPr>
              <a:t>showing how you are connected with the world</a:t>
            </a:r>
          </a:p>
        </p:txBody>
      </p:sp>
      <p:sp>
        <p:nvSpPr>
          <p:cNvPr id="23560" name="TextBox 6"/>
          <p:cNvSpPr txBox="1">
            <a:spLocks noChangeArrowheads="1"/>
          </p:cNvSpPr>
          <p:nvPr/>
        </p:nvSpPr>
        <p:spPr bwMode="auto">
          <a:xfrm>
            <a:off x="279400" y="304800"/>
            <a:ext cx="662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ahoma" pitchFamily="34" charset="0"/>
                <a:cs typeface="Tahoma" pitchFamily="34" charset="0"/>
              </a:rPr>
              <a:t>Two Prototype Categories</a:t>
            </a:r>
          </a:p>
        </p:txBody>
      </p:sp>
      <p:sp>
        <p:nvSpPr>
          <p:cNvPr id="23561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-1016000" y="228600"/>
            <a:ext cx="8636000" cy="1271588"/>
          </a:xfrm>
        </p:spPr>
        <p:txBody>
          <a:bodyPr/>
          <a:lstStyle/>
          <a:p>
            <a:r>
              <a:rPr lang="en-US" smtClean="0"/>
              <a:t>prototype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0"/>
            <a:ext cx="8043863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External Wayshowing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-1016000" y="228600"/>
            <a:ext cx="8636000" cy="1271588"/>
          </a:xfrm>
        </p:spPr>
        <p:txBody>
          <a:bodyPr/>
          <a:lstStyle/>
          <a:p>
            <a:r>
              <a:rPr lang="en-US" smtClean="0"/>
              <a:t>prototype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213" y="0"/>
            <a:ext cx="81264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External Wayshowing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7562850" y="152400"/>
            <a:ext cx="25971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" y="0"/>
            <a:ext cx="8331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External Wayshowing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213" y="0"/>
            <a:ext cx="83296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External Wayshowing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-1016000" y="228600"/>
            <a:ext cx="8636000" cy="1271588"/>
          </a:xfrm>
        </p:spPr>
        <p:txBody>
          <a:bodyPr/>
          <a:lstStyle/>
          <a:p>
            <a:r>
              <a:rPr lang="en-US" smtClean="0"/>
              <a:t>prototype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0"/>
            <a:ext cx="8280400" cy="62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External Wayshowing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17562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External Wayshowing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0723" name="Picture 5" descr="Walkway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412163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External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1747" name="Picture 6" descr="Diversity-Walkway-step-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20737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External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2771" name="Picture 5" descr="Soundscapes0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412163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rgbClr val="000000"/>
                </a:solidFill>
                <a:latin typeface="Tahoma" pitchFamily="34" charset="0"/>
              </a:rPr>
              <a:t>Predispositions | 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Research | Insights | Prototypes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0" y="5562600"/>
            <a:ext cx="78994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en-US" sz="1300" dirty="0">
                <a:solidFill>
                  <a:schemeClr val="bg1">
                    <a:lumMod val="85000"/>
                  </a:schemeClr>
                </a:solidFill>
                <a:latin typeface="Tahoma" pitchFamily="34" charset="0"/>
                <a:cs typeface="Tahoma" pitchFamily="34" charset="0"/>
              </a:rPr>
              <a:t>http://www.facebook.com/photo.php?pid=1203188&amp;op=1&amp;o=global&amp;view=global&amp;subj=686176043&amp;m=1&amp;id=686176043</a:t>
            </a:r>
          </a:p>
        </p:txBody>
      </p:sp>
      <p:pic>
        <p:nvPicPr>
          <p:cNvPr id="5124" name="Picture 6" descr="groupimageatI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2311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Bloomington is composed of different individuals from diverse backgrounds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3795" name="Picture 6" descr="SoundScape002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8207375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8915" name="Picture 6" descr="Dance-Floor-001-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51800" cy="55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9939" name="Picture 6" descr="Dance-Floor-0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80518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4819" name="Picture 5" descr="Diversity-Shell-Part-1-0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899400" cy="62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5843" name="Picture 6" descr="Diversity-Shell-Part-1-0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9851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6867" name="Picture 6" descr="Diversity-Shell-Part-1-00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9851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  <p:pic>
        <p:nvPicPr>
          <p:cNvPr id="37891" name="Picture 6" descr="Diversity-Shell-Part-1-00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9851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7800" y="0"/>
            <a:ext cx="828040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2772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8"/>
            <a:ext cx="82042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72263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0" y="6630988"/>
            <a:ext cx="78994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300">
                <a:solidFill>
                  <a:srgbClr val="CCCCCC"/>
                </a:solidFill>
                <a:latin typeface="Tahoma" pitchFamily="34" charset="0"/>
                <a:cs typeface="Tahoma" pitchFamily="34" charset="0"/>
              </a:rPr>
              <a:t>http://www.chicagononprofit.org/UserFiles/Image/logos/Community%20Building%20Tutors2.bmp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People want to be part of a community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rgbClr val="000000"/>
                </a:solidFill>
                <a:latin typeface="Tahoma" pitchFamily="34" charset="0"/>
              </a:rPr>
              <a:t>Predispositions | 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Research |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82280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7388225" cy="55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400" y="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Prototypes – Internal Wayshowing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Research | Insights | </a:t>
            </a:r>
            <a:r>
              <a:rPr lang="en-US" sz="1600">
                <a:latin typeface="Tahoma" pitchFamily="34" charset="0"/>
              </a:rPr>
              <a:t>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2413000" y="1828800"/>
            <a:ext cx="32004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0">
                <a:latin typeface="Arial" charset="0"/>
                <a:cs typeface="Tahoma" pitchFamily="34" charset="0"/>
              </a:rPr>
              <a:t>?</a:t>
            </a:r>
          </a:p>
        </p:txBody>
      </p:sp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6"/>
          <p:cNvSpPr txBox="1">
            <a:spLocks noChangeArrowheads="1"/>
          </p:cNvSpPr>
          <p:nvPr/>
        </p:nvSpPr>
        <p:spPr bwMode="auto">
          <a:xfrm>
            <a:off x="1727200" y="6019800"/>
            <a:ext cx="3733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2"/>
                </a:solidFill>
              </a:rPr>
              <a:t>http://blog.templates.com/public-art-astonishing-ideas/</a:t>
            </a:r>
          </a:p>
        </p:txBody>
      </p: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0" y="228600"/>
            <a:ext cx="774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  <a:cs typeface="Tahoma" pitchFamily="34" charset="0"/>
              </a:rPr>
              <a:t>Art in Public Places Can Help Communities Heal</a:t>
            </a:r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Examples of Public Interactions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1481138"/>
            <a:ext cx="6616700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6"/>
          <p:cNvSpPr txBox="1">
            <a:spLocks noChangeArrowheads="1"/>
          </p:cNvSpPr>
          <p:nvPr/>
        </p:nvSpPr>
        <p:spPr bwMode="auto">
          <a:xfrm>
            <a:off x="0" y="228600"/>
            <a:ext cx="690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>
                <a:latin typeface="Tahoma" pitchFamily="34" charset="0"/>
              </a:rPr>
              <a:t>Perception and Usage of Interactive Displays</a:t>
            </a:r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Comfort Zones of Interaction</a:t>
            </a:r>
          </a:p>
        </p:txBody>
      </p:sp>
      <p:sp>
        <p:nvSpPr>
          <p:cNvPr id="49158" name="TextBox 8"/>
          <p:cNvSpPr txBox="1">
            <a:spLocks noChangeArrowheads="1"/>
          </p:cNvSpPr>
          <p:nvPr/>
        </p:nvSpPr>
        <p:spPr bwMode="auto">
          <a:xfrm>
            <a:off x="7899400" y="5791200"/>
            <a:ext cx="2260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Daniel Michelis (2009), according to: Brignull &amp; Rogers, 2003. http://magicalmirrors2006.wordpress.com/2008/07/02/interactive-displays-perception-awareness-and-interaction/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431800" y="1311275"/>
            <a:ext cx="64008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  <a:cs typeface="Tahoma" pitchFamily="34" charset="0"/>
              </a:rPr>
              <a:t>Austin, TX</a:t>
            </a:r>
          </a:p>
          <a:p>
            <a:endParaRPr lang="en-US" sz="2800">
              <a:latin typeface="Tahoma" pitchFamily="34" charset="0"/>
              <a:cs typeface="Tahoma" pitchFamily="34" charset="0"/>
            </a:endParaRPr>
          </a:p>
          <a:p>
            <a:r>
              <a:rPr lang="en-US" sz="2800">
                <a:latin typeface="Tahoma" pitchFamily="34" charset="0"/>
                <a:cs typeface="Tahoma" pitchFamily="34" charset="0"/>
              </a:rPr>
              <a:t>Edmonton, Canada</a:t>
            </a:r>
          </a:p>
          <a:p>
            <a:endParaRPr lang="en-US" sz="2800">
              <a:latin typeface="Tahoma" pitchFamily="34" charset="0"/>
              <a:cs typeface="Tahoma" pitchFamily="34" charset="0"/>
            </a:endParaRPr>
          </a:p>
          <a:p>
            <a:r>
              <a:rPr lang="en-US" sz="2800">
                <a:latin typeface="Tahoma" pitchFamily="34" charset="0"/>
                <a:cs typeface="Tahoma" pitchFamily="34" charset="0"/>
              </a:rPr>
              <a:t>Salt Lake City, UT</a:t>
            </a:r>
          </a:p>
          <a:p>
            <a:endParaRPr lang="en-US" sz="2800">
              <a:latin typeface="Tahoma" pitchFamily="34" charset="0"/>
              <a:cs typeface="Tahoma" pitchFamily="34" charset="0"/>
            </a:endParaRPr>
          </a:p>
          <a:p>
            <a:r>
              <a:rPr lang="en-US" sz="2800">
                <a:latin typeface="Tahoma" pitchFamily="34" charset="0"/>
                <a:cs typeface="Tahoma" pitchFamily="34" charset="0"/>
              </a:rPr>
              <a:t>Rochester, NY</a:t>
            </a:r>
          </a:p>
        </p:txBody>
      </p:sp>
      <p:pic>
        <p:nvPicPr>
          <p:cNvPr id="5017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Diversity’s Positive Impact</a:t>
            </a:r>
          </a:p>
        </p:txBody>
      </p: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7899400" y="6623050"/>
            <a:ext cx="2260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http://www.brookings.edu/speeches/2008/0212_rochester_katz.aspx?rssid=cities</a:t>
            </a:r>
          </a:p>
        </p:txBody>
      </p:sp>
      <p:sp>
        <p:nvSpPr>
          <p:cNvPr id="50182" name="TextBox 6"/>
          <p:cNvSpPr txBox="1">
            <a:spLocks noChangeArrowheads="1"/>
          </p:cNvSpPr>
          <p:nvPr/>
        </p:nvSpPr>
        <p:spPr bwMode="auto">
          <a:xfrm>
            <a:off x="0" y="228600"/>
            <a:ext cx="78232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>
                <a:latin typeface="Tahoma" pitchFamily="34" charset="0"/>
                <a:cs typeface="Tahoma" pitchFamily="34" charset="0"/>
              </a:rPr>
              <a:t>Diversity Helps Economic Prosperity</a:t>
            </a:r>
            <a:endParaRPr lang="en-US" sz="32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6"/>
          <p:cNvSpPr txBox="1">
            <a:spLocks noChangeArrowheads="1"/>
          </p:cNvSpPr>
          <p:nvPr/>
        </p:nvSpPr>
        <p:spPr bwMode="auto">
          <a:xfrm>
            <a:off x="0" y="228600"/>
            <a:ext cx="73660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>
                <a:latin typeface="Tahoma" pitchFamily="34" charset="0"/>
                <a:cs typeface="Tahoma" pitchFamily="34" charset="0"/>
              </a:rPr>
              <a:t>Diversity Can Create Better Doctors</a:t>
            </a:r>
            <a:endParaRPr lang="en-US" sz="3200">
              <a:latin typeface="Tahoma" pitchFamily="34" charset="0"/>
            </a:endParaRPr>
          </a:p>
        </p:txBody>
      </p:sp>
      <p:pic>
        <p:nvPicPr>
          <p:cNvPr id="5120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Diversity’s Positive Impact</a:t>
            </a:r>
          </a:p>
        </p:txBody>
      </p:sp>
      <p:sp>
        <p:nvSpPr>
          <p:cNvPr id="51205" name="TextBox 8"/>
          <p:cNvSpPr txBox="1">
            <a:spLocks noChangeArrowheads="1"/>
          </p:cNvSpPr>
          <p:nvPr/>
        </p:nvSpPr>
        <p:spPr bwMode="auto">
          <a:xfrm>
            <a:off x="7899400" y="4953000"/>
            <a:ext cx="2260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University of California - Los Angeles. "Diversity At Medical Schools Makes Stronger Doctors, Study Shows." </a:t>
            </a:r>
            <a:r>
              <a:rPr lang="en-US" sz="1400" u="sng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ScienceDaily</a:t>
            </a:r>
            <a:r>
              <a:rPr lang="en-US" sz="14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 10 September 2008. 9 March 2009 http://www.sciencedaily.com­ /releases/2008/09/080909205615.htm.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0" y="228600"/>
            <a:ext cx="69088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>
                <a:latin typeface="Tahoma" pitchFamily="34" charset="0"/>
              </a:rPr>
              <a:t>Affirmative Action and Diversity</a:t>
            </a:r>
          </a:p>
        </p:txBody>
      </p:sp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7899400" y="5867400"/>
            <a:ext cx="2260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Gutierrez-Jones, Carl. Affirmative Action or Reverse Discrimination: Trick or Treat?.  31 Oct 2001.  Accessed 20 Apr 2009.</a:t>
            </a:r>
          </a:p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http://aad.english.ucsb.edu/docs/tebaker.html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Acceptance of diversity remains an issue in our society</a:t>
            </a:r>
          </a:p>
        </p:txBody>
      </p:sp>
      <p:sp>
        <p:nvSpPr>
          <p:cNvPr id="10246" name="TextBox 10"/>
          <p:cNvSpPr txBox="1">
            <a:spLocks noChangeArrowheads="1"/>
          </p:cNvSpPr>
          <p:nvPr/>
        </p:nvSpPr>
        <p:spPr bwMode="auto">
          <a:xfrm>
            <a:off x="431800" y="1295400"/>
            <a:ext cx="7010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  <a:cs typeface="Tahoma" pitchFamily="34" charset="0"/>
              </a:rPr>
              <a:t>States have started to ban affirmative action, as it is a form of “reverse discrimination”</a:t>
            </a: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0" y="228600"/>
            <a:ext cx="69088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>
                <a:latin typeface="Tahoma" pitchFamily="34" charset="0"/>
              </a:rPr>
              <a:t>Affirmative Action and Diversity</a:t>
            </a:r>
          </a:p>
        </p:txBody>
      </p: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Box 9"/>
          <p:cNvSpPr txBox="1">
            <a:spLocks noChangeArrowheads="1"/>
          </p:cNvSpPr>
          <p:nvPr/>
        </p:nvSpPr>
        <p:spPr bwMode="auto">
          <a:xfrm>
            <a:off x="7899400" y="6175375"/>
            <a:ext cx="22606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ABC News/Washington Poll.  Race and Ethnicity.  13-16 Jan 2009.  Accessed 20 Apr 2009.</a:t>
            </a:r>
          </a:p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http://www.pollingreport.com/race.htm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Acceptance of diversity remains an issue in our society</a:t>
            </a:r>
          </a:p>
        </p:txBody>
      </p:sp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431800" y="1295400"/>
            <a:ext cx="7010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States have started to ban affirmative action, as it is a form of “reverse discrimination”</a:t>
            </a:r>
          </a:p>
        </p:txBody>
      </p:sp>
      <p:sp>
        <p:nvSpPr>
          <p:cNvPr id="11271" name="TextBox 11"/>
          <p:cNvSpPr txBox="1">
            <a:spLocks noChangeArrowheads="1"/>
          </p:cNvSpPr>
          <p:nvPr/>
        </p:nvSpPr>
        <p:spPr bwMode="auto">
          <a:xfrm>
            <a:off x="431800" y="2806700"/>
            <a:ext cx="7010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  <a:cs typeface="Tahoma" pitchFamily="34" charset="0"/>
              </a:rPr>
              <a:t>Americans have mixed feelings about the efficacy of this process </a:t>
            </a:r>
          </a:p>
        </p:txBody>
      </p:sp>
      <p:sp>
        <p:nvSpPr>
          <p:cNvPr id="11272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990600"/>
            <a:ext cx="7899400" cy="22463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"Culture is dynamic; multifaceted; 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embedded in context; 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influenced by social, economic, and political factors; 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created and socially constructed; 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learned; and dialectical.“</a:t>
            </a:r>
          </a:p>
          <a:p>
            <a:pPr>
              <a:defRPr/>
            </a:pP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Nieto (1999)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6"/>
          <p:cNvSpPr txBox="1">
            <a:spLocks noChangeArrowheads="1"/>
          </p:cNvSpPr>
          <p:nvPr/>
        </p:nvSpPr>
        <p:spPr bwMode="auto">
          <a:xfrm>
            <a:off x="0" y="228600"/>
            <a:ext cx="69088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>
                <a:latin typeface="Tahoma" pitchFamily="34" charset="0"/>
              </a:rPr>
              <a:t>Affirmative Action and Diversity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9"/>
          <p:cNvSpPr txBox="1">
            <a:spLocks noChangeArrowheads="1"/>
          </p:cNvSpPr>
          <p:nvPr/>
        </p:nvSpPr>
        <p:spPr bwMode="auto">
          <a:xfrm>
            <a:off x="7899400" y="5334000"/>
            <a:ext cx="226060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Quiñones, Eric.  </a:t>
            </a:r>
          </a:p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Ending affirmative action would devastate most minority college enrollment. </a:t>
            </a:r>
          </a:p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6 Jun 2005.  Accessed 20 Apr 2009.</a:t>
            </a:r>
          </a:p>
          <a:p>
            <a:r>
              <a:rPr lang="en-US" sz="14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http://www.princeton.edu/main/news/archive/S11/80/78Q19/index.xml?section=newsreleases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Acceptance of diversity remains an issue in our society</a:t>
            </a:r>
          </a:p>
        </p:txBody>
      </p:sp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431800" y="1295400"/>
            <a:ext cx="7010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States have started to ban affirmative action, as it is a form of “reverse discrimination”</a:t>
            </a:r>
          </a:p>
        </p:txBody>
      </p:sp>
      <p:sp>
        <p:nvSpPr>
          <p:cNvPr id="12295" name="TextBox 11"/>
          <p:cNvSpPr txBox="1">
            <a:spLocks noChangeArrowheads="1"/>
          </p:cNvSpPr>
          <p:nvPr/>
        </p:nvSpPr>
        <p:spPr bwMode="auto">
          <a:xfrm>
            <a:off x="431800" y="2806700"/>
            <a:ext cx="7010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Americans have mixed feelings about the efficacy of this process </a:t>
            </a:r>
          </a:p>
        </p:txBody>
      </p:sp>
      <p:sp>
        <p:nvSpPr>
          <p:cNvPr id="12296" name="TextBox 12"/>
          <p:cNvSpPr txBox="1">
            <a:spLocks noChangeArrowheads="1"/>
          </p:cNvSpPr>
          <p:nvPr/>
        </p:nvSpPr>
        <p:spPr bwMode="auto">
          <a:xfrm>
            <a:off x="431800" y="3922713"/>
            <a:ext cx="7010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ahoma" pitchFamily="34" charset="0"/>
                <a:cs typeface="Tahoma" pitchFamily="34" charset="0"/>
              </a:rPr>
              <a:t>This process has been questioned as to how it benefits collegiate diversity </a:t>
            </a:r>
          </a:p>
        </p:txBody>
      </p:sp>
      <p:sp>
        <p:nvSpPr>
          <p:cNvPr id="12297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Diversity encompasses many different aspects of life</a:t>
            </a:r>
          </a:p>
        </p:txBody>
      </p:sp>
      <p:sp>
        <p:nvSpPr>
          <p:cNvPr id="7185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1800" y="838200"/>
            <a:ext cx="7315200" cy="6096000"/>
            <a:chOff x="431800" y="838200"/>
            <a:chExt cx="7315200" cy="6096000"/>
          </a:xfrm>
        </p:grpSpPr>
        <p:sp>
          <p:nvSpPr>
            <p:cNvPr id="27" name="Oval 26"/>
            <p:cNvSpPr/>
            <p:nvPr/>
          </p:nvSpPr>
          <p:spPr>
            <a:xfrm>
              <a:off x="431800" y="838200"/>
              <a:ext cx="7315200" cy="6096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251200" y="3276600"/>
              <a:ext cx="1828800" cy="762000"/>
            </a:xfrm>
            <a:prstGeom prst="ellipse">
              <a:avLst/>
            </a:prstGeom>
            <a:solidFill>
              <a:srgbClr val="FF66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965200" y="2438400"/>
              <a:ext cx="1828800" cy="762000"/>
            </a:xfrm>
            <a:prstGeom prst="ellipse">
              <a:avLst/>
            </a:prstGeom>
            <a:solidFill>
              <a:schemeClr val="accent3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041400" y="3962400"/>
              <a:ext cx="1828800" cy="762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032000" y="5410200"/>
              <a:ext cx="1828800" cy="762000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470400" y="5410200"/>
              <a:ext cx="1828800" cy="76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461000" y="3962400"/>
              <a:ext cx="1828800" cy="76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461000" y="2438400"/>
              <a:ext cx="1828800" cy="76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180" name="TextBox 6"/>
            <p:cNvSpPr txBox="1">
              <a:spLocks noChangeArrowheads="1"/>
            </p:cNvSpPr>
            <p:nvPr/>
          </p:nvSpPr>
          <p:spPr bwMode="auto">
            <a:xfrm>
              <a:off x="5537200" y="4114800"/>
              <a:ext cx="16002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Religion</a:t>
              </a:r>
            </a:p>
          </p:txBody>
        </p:sp>
        <p:sp>
          <p:nvSpPr>
            <p:cNvPr id="7181" name="TextBox 7"/>
            <p:cNvSpPr txBox="1">
              <a:spLocks noChangeArrowheads="1"/>
            </p:cNvSpPr>
            <p:nvPr/>
          </p:nvSpPr>
          <p:spPr bwMode="auto">
            <a:xfrm>
              <a:off x="4699000" y="5562600"/>
              <a:ext cx="1295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Gender</a:t>
              </a:r>
            </a:p>
          </p:txBody>
        </p:sp>
        <p:sp>
          <p:nvSpPr>
            <p:cNvPr id="7182" name="TextBox 8"/>
            <p:cNvSpPr txBox="1">
              <a:spLocks noChangeArrowheads="1"/>
            </p:cNvSpPr>
            <p:nvPr/>
          </p:nvSpPr>
          <p:spPr bwMode="auto">
            <a:xfrm>
              <a:off x="1041400" y="3940175"/>
              <a:ext cx="18288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Sexual Orientation</a:t>
              </a:r>
            </a:p>
          </p:txBody>
        </p:sp>
        <p:sp>
          <p:nvSpPr>
            <p:cNvPr id="7183" name="TextBox 9"/>
            <p:cNvSpPr txBox="1">
              <a:spLocks noChangeArrowheads="1"/>
            </p:cNvSpPr>
            <p:nvPr/>
          </p:nvSpPr>
          <p:spPr bwMode="auto">
            <a:xfrm>
              <a:off x="1651000" y="5387975"/>
              <a:ext cx="25908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Social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Economic</a:t>
              </a:r>
            </a:p>
          </p:txBody>
        </p:sp>
        <p:sp>
          <p:nvSpPr>
            <p:cNvPr id="7184" name="TextBox 10"/>
            <p:cNvSpPr txBox="1">
              <a:spLocks noChangeArrowheads="1"/>
            </p:cNvSpPr>
            <p:nvPr/>
          </p:nvSpPr>
          <p:spPr bwMode="auto">
            <a:xfrm>
              <a:off x="3403600" y="3330575"/>
              <a:ext cx="15240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Cultural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Ethnic</a:t>
              </a:r>
            </a:p>
          </p:txBody>
        </p:sp>
        <p:sp>
          <p:nvSpPr>
            <p:cNvPr id="7186" name="TextBox 15"/>
            <p:cNvSpPr txBox="1">
              <a:spLocks noChangeArrowheads="1"/>
            </p:cNvSpPr>
            <p:nvPr/>
          </p:nvSpPr>
          <p:spPr bwMode="auto">
            <a:xfrm>
              <a:off x="5842000" y="259080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Age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175000" y="1447800"/>
              <a:ext cx="1828800" cy="762000"/>
            </a:xfrm>
            <a:prstGeom prst="ellipse">
              <a:avLst/>
            </a:prstGeom>
            <a:solidFill>
              <a:srgbClr val="CC00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88" name="TextBox 5"/>
            <p:cNvSpPr txBox="1">
              <a:spLocks noChangeArrowheads="1"/>
            </p:cNvSpPr>
            <p:nvPr/>
          </p:nvSpPr>
          <p:spPr bwMode="auto">
            <a:xfrm>
              <a:off x="3632200" y="1600200"/>
              <a:ext cx="914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Race</a:t>
              </a:r>
            </a:p>
          </p:txBody>
        </p:sp>
        <p:sp>
          <p:nvSpPr>
            <p:cNvPr id="7189" name="TextBox 21"/>
            <p:cNvSpPr txBox="1">
              <a:spLocks noChangeArrowheads="1"/>
            </p:cNvSpPr>
            <p:nvPr/>
          </p:nvSpPr>
          <p:spPr bwMode="auto">
            <a:xfrm>
              <a:off x="736600" y="2438400"/>
              <a:ext cx="23622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Physical 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Abilities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431800" y="838200"/>
            <a:ext cx="7315200" cy="6096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251200" y="3276600"/>
            <a:ext cx="1828800" cy="762000"/>
          </a:xfrm>
          <a:prstGeom prst="ellipse">
            <a:avLst/>
          </a:prstGeom>
          <a:solidFill>
            <a:srgbClr val="FF66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5200" y="2438400"/>
            <a:ext cx="1828800" cy="7620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41400" y="3962400"/>
            <a:ext cx="1828800" cy="7620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032000" y="5410200"/>
            <a:ext cx="1828800" cy="7620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470400" y="5410200"/>
            <a:ext cx="1828800" cy="7620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61000" y="3962400"/>
            <a:ext cx="1828800" cy="7620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61000" y="2438400"/>
            <a:ext cx="1828800" cy="7620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20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5971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Diversity encompasses many different aspects of life</a:t>
            </a: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5537200" y="411480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Religion</a:t>
            </a: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4699000" y="55626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Gender</a:t>
            </a:r>
          </a:p>
        </p:txBody>
      </p: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1041400" y="3940175"/>
            <a:ext cx="182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Sexual Orientation</a:t>
            </a:r>
          </a:p>
        </p:txBody>
      </p: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1651000" y="5387975"/>
            <a:ext cx="2590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Social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Economic</a:t>
            </a:r>
          </a:p>
        </p:txBody>
      </p:sp>
      <p:sp>
        <p:nvSpPr>
          <p:cNvPr id="8208" name="TextBox 10"/>
          <p:cNvSpPr txBox="1">
            <a:spLocks noChangeArrowheads="1"/>
          </p:cNvSpPr>
          <p:nvPr/>
        </p:nvSpPr>
        <p:spPr bwMode="auto">
          <a:xfrm>
            <a:off x="3403600" y="3330575"/>
            <a:ext cx="152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Cultural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Ethnic</a:t>
            </a:r>
          </a:p>
        </p:txBody>
      </p:sp>
      <p:sp>
        <p:nvSpPr>
          <p:cNvPr id="8209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42000" y="2590800"/>
            <a:ext cx="1066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Age</a:t>
            </a:r>
          </a:p>
        </p:txBody>
      </p:sp>
      <p:sp>
        <p:nvSpPr>
          <p:cNvPr id="17" name="Oval 16"/>
          <p:cNvSpPr/>
          <p:nvPr/>
        </p:nvSpPr>
        <p:spPr>
          <a:xfrm>
            <a:off x="3175000" y="1447800"/>
            <a:ext cx="1828800" cy="762000"/>
          </a:xfrm>
          <a:prstGeom prst="ellipse">
            <a:avLst/>
          </a:prstGeom>
          <a:solidFill>
            <a:srgbClr val="CC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12" name="TextBox 5"/>
          <p:cNvSpPr txBox="1">
            <a:spLocks noChangeArrowheads="1"/>
          </p:cNvSpPr>
          <p:nvPr/>
        </p:nvSpPr>
        <p:spPr bwMode="auto">
          <a:xfrm>
            <a:off x="3632200" y="1600200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Race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6600" y="2438400"/>
            <a:ext cx="23622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Physical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Abilities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0" y="228600"/>
            <a:ext cx="690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ahoma" pitchFamily="34" charset="0"/>
                <a:cs typeface="Tahoma" pitchFamily="34" charset="0"/>
              </a:rPr>
              <a:t>Study: high tolerance of racism</a:t>
            </a:r>
            <a:endParaRPr lang="en-US" sz="3200"/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50800" y="1524000"/>
            <a:ext cx="66294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>
                <a:latin typeface="Tahoma" pitchFamily="34" charset="0"/>
                <a:cs typeface="Tahoma" pitchFamily="34" charset="0"/>
              </a:rPr>
              <a:t> Downplayed by using jokes</a:t>
            </a:r>
          </a:p>
          <a:p>
            <a:pPr>
              <a:buFont typeface="Arial" charset="0"/>
              <a:buChar char="•"/>
            </a:pPr>
            <a:r>
              <a:rPr lang="en-US" sz="2800">
                <a:latin typeface="Tahoma" pitchFamily="34" charset="0"/>
                <a:cs typeface="Tahoma" pitchFamily="34" charset="0"/>
              </a:rPr>
              <a:t> Indifference to racism</a:t>
            </a:r>
          </a:p>
          <a:p>
            <a:pPr>
              <a:buFont typeface="Arial" charset="0"/>
              <a:buChar char="•"/>
            </a:pPr>
            <a:r>
              <a:rPr lang="en-US" sz="2800">
                <a:latin typeface="Tahoma" pitchFamily="34" charset="0"/>
                <a:cs typeface="Tahoma" pitchFamily="34" charset="0"/>
              </a:rPr>
              <a:t> Subdued Responses</a:t>
            </a:r>
          </a:p>
          <a:p>
            <a:pPr>
              <a:buFont typeface="Arial" charset="0"/>
              <a:buChar char="•"/>
            </a:pPr>
            <a:endParaRPr lang="en-US" sz="28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221" name="TextBox 9"/>
          <p:cNvSpPr txBox="1">
            <a:spLocks noChangeArrowheads="1"/>
          </p:cNvSpPr>
          <p:nvPr/>
        </p:nvSpPr>
        <p:spPr bwMode="auto">
          <a:xfrm>
            <a:off x="7899400" y="5638800"/>
            <a:ext cx="22606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York University. "Surprisingly High Tolerance For Racism Revealed." </a:t>
            </a:r>
            <a:r>
              <a:rPr lang="en-US" sz="1300" u="sng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ScienceDaily</a:t>
            </a:r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 9 January 2009. 9 March 200. http://www.sciencedaily.com­ /releases/2009/01/090108144747.htm#.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Acceptance of diversity remains an issue in our society</a:t>
            </a:r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Chart 9"/>
          <p:cNvGraphicFramePr>
            <a:graphicFrameLocks/>
          </p:cNvGraphicFramePr>
          <p:nvPr/>
        </p:nvGraphicFramePr>
        <p:xfrm>
          <a:off x="50800" y="1219200"/>
          <a:ext cx="7772400" cy="5029200"/>
        </p:xfrm>
        <a:graphic>
          <a:graphicData uri="http://schemas.openxmlformats.org/presentationml/2006/ole">
            <p:oleObj spid="_x0000_s1026" name="Chart" r:id="rId4" imgW="6796935" imgH="4396678" progId="Excel.Sheet.8">
              <p:embed/>
            </p:oleObj>
          </a:graphicData>
        </a:graphic>
      </p:graphicFrame>
      <p:sp>
        <p:nvSpPr>
          <p:cNvPr id="1027" name="TextBox 6"/>
          <p:cNvSpPr txBox="1">
            <a:spLocks noChangeArrowheads="1"/>
          </p:cNvSpPr>
          <p:nvPr/>
        </p:nvSpPr>
        <p:spPr bwMode="auto">
          <a:xfrm>
            <a:off x="0" y="228600"/>
            <a:ext cx="69088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3200">
                <a:latin typeface="Tahoma" pitchFamily="34" charset="0"/>
              </a:rPr>
              <a:t>Factors in Hate Crimes</a:t>
            </a:r>
          </a:p>
        </p:txBody>
      </p:sp>
      <p:pic>
        <p:nvPicPr>
          <p:cNvPr id="102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99400" y="0"/>
            <a:ext cx="22860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Box 9"/>
          <p:cNvSpPr txBox="1">
            <a:spLocks noChangeArrowheads="1"/>
          </p:cNvSpPr>
          <p:nvPr/>
        </p:nvSpPr>
        <p:spPr bwMode="auto">
          <a:xfrm>
            <a:off x="7899400" y="6051550"/>
            <a:ext cx="22606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Federal Bureau of Investigation.   Statistics on Hate Crimes for the Year 2007.  2007.  Accessed 9 Mar 2009.</a:t>
            </a:r>
          </a:p>
          <a:p>
            <a:r>
              <a:rPr lang="en-US" sz="130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http://www.fbi.gov/ucr/hc2007/table_10.htm</a:t>
            </a:r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7969250" y="196850"/>
            <a:ext cx="21907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FFFFFF"/>
                </a:solidFill>
                <a:latin typeface="Tahoma" pitchFamily="34" charset="0"/>
              </a:rPr>
              <a:t>Acceptance of diversity remains an issue in our society</a:t>
            </a:r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0" y="7162800"/>
            <a:ext cx="7899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solidFill>
                  <a:schemeClr val="bg2"/>
                </a:solidFill>
                <a:latin typeface="Tahoma" pitchFamily="34" charset="0"/>
              </a:rPr>
              <a:t>Predispositions | </a:t>
            </a:r>
            <a:r>
              <a:rPr lang="en-US" sz="1600">
                <a:latin typeface="Tahoma" pitchFamily="34" charset="0"/>
              </a:rPr>
              <a:t>Research |</a:t>
            </a:r>
            <a:r>
              <a:rPr lang="en-US" sz="1600">
                <a:solidFill>
                  <a:srgbClr val="808080"/>
                </a:solidFill>
                <a:latin typeface="Tahoma" pitchFamily="34" charset="0"/>
              </a:rPr>
              <a:t> Insights | Prototypes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4613</TotalTime>
  <Words>1612</Words>
  <Application>Microsoft PowerPoint</Application>
  <PresentationFormat>Custom</PresentationFormat>
  <Paragraphs>294</Paragraphs>
  <Slides>50</Slides>
  <Notes>50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Default Design</vt:lpstr>
      <vt:lpstr>Chart</vt:lpstr>
      <vt:lpstr>Demonstrating Cultural Acceptance Through External and Internal Wayshowing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prototype</vt:lpstr>
      <vt:lpstr>prototype</vt:lpstr>
      <vt:lpstr>Slide 23</vt:lpstr>
      <vt:lpstr>Slide 24</vt:lpstr>
      <vt:lpstr>prototype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</dc:creator>
  <cp:lastModifiedBy>colemans</cp:lastModifiedBy>
  <cp:revision>177</cp:revision>
  <dcterms:created xsi:type="dcterms:W3CDTF">2004-05-06T09:28:21Z</dcterms:created>
  <dcterms:modified xsi:type="dcterms:W3CDTF">2009-04-21T20:12:56Z</dcterms:modified>
</cp:coreProperties>
</file>