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6" r:id="rId9"/>
    <p:sldId id="264" r:id="rId10"/>
    <p:sldId id="265" r:id="rId11"/>
    <p:sldId id="268" r:id="rId12"/>
    <p:sldId id="269" r:id="rId13"/>
    <p:sldId id="257" r:id="rId14"/>
    <p:sldId id="267" r:id="rId15"/>
    <p:sldId id="273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5F9F3F"/>
    <a:srgbClr val="EFEF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54" autoAdjust="0"/>
    <p:restoredTop sz="94700" autoAdjust="0"/>
  </p:normalViewPr>
  <p:slideViewPr>
    <p:cSldViewPr snapToGrid="0" snapToObjects="1">
      <p:cViewPr varScale="1">
        <p:scale>
          <a:sx n="121" d="100"/>
          <a:sy n="121" d="100"/>
        </p:scale>
        <p:origin x="-5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-2800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D4FF0-062D-9D4A-BD65-FEAB58DE8641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658AA-56FC-6D44-8ABB-717EB2CB7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B31D7-0E44-E444-ADCF-0AA41B33B3BF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7F0E5-BE32-8141-9A14-8863B33A5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icture 1 copy.png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878013" y="1085850"/>
            <a:ext cx="6527800" cy="5181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262FAD-2F04-A241-B25A-0619F02BE805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61FAC-D362-564A-B69A-715EB396B7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Pictur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9560"/>
            <a:ext cx="1667565" cy="55585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34551" y="5853043"/>
            <a:ext cx="510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Team 13</a:t>
            </a:r>
            <a:r>
              <a:rPr lang="en-US" dirty="0" smtClean="0"/>
              <a:t>: Casey </a:t>
            </a:r>
            <a:r>
              <a:rPr lang="en-US" dirty="0" err="1" smtClean="0"/>
              <a:t>Addy</a:t>
            </a:r>
            <a:r>
              <a:rPr lang="en-US" dirty="0" smtClean="0"/>
              <a:t>, Moe </a:t>
            </a:r>
            <a:r>
              <a:rPr lang="en-US" dirty="0" err="1" smtClean="0"/>
              <a:t>Rafiuddin</a:t>
            </a:r>
            <a:r>
              <a:rPr lang="en-US" dirty="0" smtClean="0"/>
              <a:t>, Jingyu Wu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2009 Consulting Competition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Bob’s </a:t>
            </a:r>
            <a:r>
              <a:rPr lang="en-US" dirty="0" smtClean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ole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260" y="2069273"/>
            <a:ext cx="374343" cy="920681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>
            <a:off x="3104434" y="2330172"/>
            <a:ext cx="988720" cy="158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45040" y="2147094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 is one of the dealers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708037"/>
            <a:ext cx="8229600" cy="4525963"/>
          </a:xfrm>
        </p:spPr>
        <p:txBody>
          <a:bodyPr/>
          <a:lstStyle/>
          <a:p>
            <a:r>
              <a:rPr lang="en-US" dirty="0" smtClean="0"/>
              <a:t>Bob wants to increase numbers – incentive to better forecast the inventory Bob will need to meet the customer demands</a:t>
            </a:r>
          </a:p>
          <a:p>
            <a:r>
              <a:rPr lang="en-US" dirty="0" smtClean="0"/>
              <a:t>Looking at customers who move into his area as a means to provide </a:t>
            </a:r>
            <a:r>
              <a:rPr lang="en-US" dirty="0" err="1" smtClean="0"/>
              <a:t>CarCo</a:t>
            </a:r>
            <a:r>
              <a:rPr lang="en-US" dirty="0" smtClean="0"/>
              <a:t> services</a:t>
            </a:r>
          </a:p>
          <a:p>
            <a:r>
              <a:rPr lang="en-US" dirty="0" smtClean="0"/>
              <a:t>As means to help other </a:t>
            </a:r>
            <a:r>
              <a:rPr lang="en-US" dirty="0" err="1" smtClean="0"/>
              <a:t>CarCo</a:t>
            </a:r>
            <a:r>
              <a:rPr lang="en-US" dirty="0" smtClean="0"/>
              <a:t> dealers refer customers to him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Bob’s </a:t>
            </a:r>
            <a:r>
              <a:rPr lang="en-US" dirty="0" smtClean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ole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260" y="2069273"/>
            <a:ext cx="374343" cy="920681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>
            <a:off x="3104434" y="2330172"/>
            <a:ext cx="988720" cy="158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45040" y="2147094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 is one of the dealers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708037"/>
            <a:ext cx="8229600" cy="4525963"/>
          </a:xfrm>
        </p:spPr>
        <p:txBody>
          <a:bodyPr/>
          <a:lstStyle/>
          <a:p>
            <a:r>
              <a:rPr lang="en-US" dirty="0" smtClean="0"/>
              <a:t>When Bob’s needs are met, he can help </a:t>
            </a:r>
            <a:r>
              <a:rPr lang="en-US" dirty="0" err="1" smtClean="0"/>
              <a:t>CarCo</a:t>
            </a:r>
            <a:r>
              <a:rPr lang="en-US" dirty="0" smtClean="0"/>
              <a:t> forecast demand on their cars</a:t>
            </a:r>
          </a:p>
          <a:p>
            <a:r>
              <a:rPr lang="en-US" dirty="0" smtClean="0"/>
              <a:t>This will help to reduce unnecessary volume increases and produce cars proportion to the accurate demand</a:t>
            </a:r>
          </a:p>
          <a:p>
            <a:r>
              <a:rPr lang="en-US" dirty="0" smtClean="0"/>
              <a:t>These reduce costs for </a:t>
            </a:r>
            <a:r>
              <a:rPr lang="en-US" dirty="0" err="1" smtClean="0"/>
              <a:t>CarCo</a:t>
            </a:r>
            <a:r>
              <a:rPr lang="en-US" dirty="0" smtClean="0"/>
              <a:t> through reduced consumption of supplies and</a:t>
            </a:r>
            <a:r>
              <a:rPr lang="en-US" dirty="0" smtClean="0"/>
              <a:t> provide </a:t>
            </a:r>
            <a:r>
              <a:rPr lang="en-US" dirty="0" smtClean="0"/>
              <a:t>cars to dealers at lower prices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1 copy.png"/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1593902" y="1655415"/>
            <a:ext cx="6527800" cy="5181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Our CRM Proposal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05160"/>
            <a:ext cx="8229600" cy="4525963"/>
          </a:xfrm>
        </p:spPr>
        <p:txBody>
          <a:bodyPr/>
          <a:lstStyle/>
          <a:p>
            <a:r>
              <a:rPr lang="en-US" dirty="0" smtClean="0"/>
              <a:t>In order to tackle these concerns and utilize these opportunities,  the CRM will help in the following ways</a:t>
            </a:r>
          </a:p>
          <a:p>
            <a:pPr lvl="1"/>
            <a:r>
              <a:rPr lang="en-US" dirty="0" smtClean="0"/>
              <a:t>Assist dealers in referring customers to other </a:t>
            </a:r>
            <a:r>
              <a:rPr lang="en-US" dirty="0" err="1" smtClean="0"/>
              <a:t>CarCo</a:t>
            </a:r>
            <a:r>
              <a:rPr lang="en-US" dirty="0" smtClean="0"/>
              <a:t> dealerships</a:t>
            </a:r>
          </a:p>
          <a:p>
            <a:pPr lvl="1"/>
            <a:r>
              <a:rPr lang="en-US" dirty="0" smtClean="0"/>
              <a:t>Understanding new and existing customer needs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CRM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05160"/>
            <a:ext cx="8229600" cy="4525963"/>
          </a:xfrm>
        </p:spPr>
        <p:txBody>
          <a:bodyPr/>
          <a:lstStyle/>
          <a:p>
            <a:r>
              <a:rPr lang="en-US" dirty="0" smtClean="0"/>
              <a:t>The relationship between Bob and the customer is</a:t>
            </a:r>
            <a:r>
              <a:rPr lang="en-US" dirty="0" smtClean="0"/>
              <a:t> enhanced</a:t>
            </a:r>
          </a:p>
          <a:p>
            <a:r>
              <a:rPr lang="en-US" dirty="0" smtClean="0"/>
              <a:t>The relationship between Bob and</a:t>
            </a:r>
            <a:r>
              <a:rPr lang="en-US" dirty="0" smtClean="0"/>
              <a:t> </a:t>
            </a:r>
            <a:r>
              <a:rPr lang="en-US" dirty="0" err="1" smtClean="0"/>
              <a:t>CarCo</a:t>
            </a:r>
            <a:r>
              <a:rPr lang="en-US" dirty="0" smtClean="0"/>
              <a:t> is also enhanced</a:t>
            </a:r>
          </a:p>
          <a:p>
            <a:r>
              <a:rPr lang="en-US" dirty="0" smtClean="0"/>
              <a:t>A better resource and inventory management</a:t>
            </a:r>
          </a:p>
          <a:p>
            <a:r>
              <a:rPr lang="en-US" dirty="0" smtClean="0"/>
              <a:t>A customer network</a:t>
            </a:r>
          </a:p>
          <a:p>
            <a:r>
              <a:rPr lang="en-US" dirty="0" smtClean="0"/>
              <a:t>Being able to provide incentives to dealers</a:t>
            </a:r>
          </a:p>
          <a:p>
            <a:r>
              <a:rPr lang="en-US" dirty="0" smtClean="0"/>
              <a:t>Sustainable business practices</a:t>
            </a:r>
            <a:endParaRPr lang="en-US" dirty="0" smtClean="0"/>
          </a:p>
        </p:txBody>
      </p:sp>
      <p:pic>
        <p:nvPicPr>
          <p:cNvPr id="9" name="Picture 8" descr="Picture 1 copy.png"/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1593902" y="1655415"/>
            <a:ext cx="6527800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 1 copy.png"/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1593902" y="1655415"/>
            <a:ext cx="6527800" cy="5181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Addressing Technical Concerns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820616"/>
            <a:ext cx="8229600" cy="4525963"/>
          </a:xfrm>
        </p:spPr>
        <p:txBody>
          <a:bodyPr/>
          <a:lstStyle/>
          <a:p>
            <a:r>
              <a:rPr lang="en-US" dirty="0" smtClean="0"/>
              <a:t>W</a:t>
            </a:r>
            <a:r>
              <a:rPr lang="en-US" dirty="0" smtClean="0"/>
              <a:t>hat information is collected and </a:t>
            </a:r>
            <a:r>
              <a:rPr lang="en-US" dirty="0" smtClean="0"/>
              <a:t>shared 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Who sees what</a:t>
            </a:r>
          </a:p>
          <a:p>
            <a:r>
              <a:rPr lang="en-US" dirty="0" smtClean="0"/>
              <a:t>Maintaining competition</a:t>
            </a:r>
          </a:p>
          <a:p>
            <a:r>
              <a:rPr lang="en-US" dirty="0" smtClean="0"/>
              <a:t>Supporting collaboration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ROI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 descr="car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875" y="1361527"/>
            <a:ext cx="1906605" cy="1513414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 rot="5400000">
            <a:off x="3661427" y="2824937"/>
            <a:ext cx="1171155" cy="81140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2632413" y="2645059"/>
            <a:ext cx="2020291" cy="1171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4233005" y="3064762"/>
            <a:ext cx="1171947" cy="33254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52705" y="2645062"/>
            <a:ext cx="1536498" cy="117115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899393" y="5061690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675995" y="4855650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9409" y="584059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09904" y="394810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rot="16200000" flipH="1">
            <a:off x="2104364" y="4841740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9" name="Picture 78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838" y="5780299"/>
            <a:ext cx="291426" cy="859253"/>
          </a:xfrm>
          <a:prstGeom prst="rect">
            <a:avLst/>
          </a:prstGeom>
        </p:spPr>
      </p:pic>
      <p:pic>
        <p:nvPicPr>
          <p:cNvPr id="84" name="Picture 83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482" y="5780299"/>
            <a:ext cx="291426" cy="859253"/>
          </a:xfrm>
          <a:prstGeom prst="rect">
            <a:avLst/>
          </a:prstGeom>
        </p:spPr>
      </p:pic>
      <p:pic>
        <p:nvPicPr>
          <p:cNvPr id="85" name="Picture 84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1701" y="5780299"/>
            <a:ext cx="291426" cy="859253"/>
          </a:xfrm>
          <a:prstGeom prst="rect">
            <a:avLst/>
          </a:prstGeom>
        </p:spPr>
      </p:pic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260" y="3927112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4132" y="3909575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8575" y="3888583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7744" y="3857095"/>
            <a:ext cx="374343" cy="920681"/>
          </a:xfrm>
          <a:prstGeom prst="rect">
            <a:avLst/>
          </a:prstGeom>
        </p:spPr>
      </p:pic>
      <p:cxnSp>
        <p:nvCxnSpPr>
          <p:cNvPr id="92" name="Straight Connector 91"/>
          <p:cNvCxnSpPr/>
          <p:nvPr/>
        </p:nvCxnSpPr>
        <p:spPr>
          <a:xfrm rot="5400000">
            <a:off x="3175402" y="4989824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402594" y="4908740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" name="Picture 93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930" y="5780298"/>
            <a:ext cx="291426" cy="859253"/>
          </a:xfrm>
          <a:prstGeom prst="rect">
            <a:avLst/>
          </a:prstGeom>
        </p:spPr>
      </p:pic>
      <p:pic>
        <p:nvPicPr>
          <p:cNvPr id="95" name="Picture 94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993" y="5780298"/>
            <a:ext cx="291426" cy="859253"/>
          </a:xfrm>
          <a:prstGeom prst="rect">
            <a:avLst/>
          </a:prstGeom>
        </p:spPr>
      </p:pic>
      <p:cxnSp>
        <p:nvCxnSpPr>
          <p:cNvPr id="98" name="Straight Connector 97"/>
          <p:cNvCxnSpPr/>
          <p:nvPr/>
        </p:nvCxnSpPr>
        <p:spPr>
          <a:xfrm rot="5400000">
            <a:off x="5812264" y="5061687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5588866" y="4855647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017235" y="4841737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1" name="Picture 100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709" y="5780296"/>
            <a:ext cx="291426" cy="859253"/>
          </a:xfrm>
          <a:prstGeom prst="rect">
            <a:avLst/>
          </a:prstGeom>
        </p:spPr>
      </p:pic>
      <p:pic>
        <p:nvPicPr>
          <p:cNvPr id="102" name="Picture 101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353" y="5780296"/>
            <a:ext cx="291426" cy="859253"/>
          </a:xfrm>
          <a:prstGeom prst="rect">
            <a:avLst/>
          </a:prstGeom>
        </p:spPr>
      </p:pic>
      <p:pic>
        <p:nvPicPr>
          <p:cNvPr id="103" name="Picture 102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572" y="5780296"/>
            <a:ext cx="291426" cy="859253"/>
          </a:xfrm>
          <a:prstGeom prst="rect">
            <a:avLst/>
          </a:prstGeom>
        </p:spPr>
      </p:pic>
      <p:cxnSp>
        <p:nvCxnSpPr>
          <p:cNvPr id="104" name="Straight Connector 103"/>
          <p:cNvCxnSpPr/>
          <p:nvPr/>
        </p:nvCxnSpPr>
        <p:spPr>
          <a:xfrm rot="5400000">
            <a:off x="4344642" y="4989820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4571834" y="4908736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6" name="Picture 105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170" y="5780294"/>
            <a:ext cx="291426" cy="859253"/>
          </a:xfrm>
          <a:prstGeom prst="rect">
            <a:avLst/>
          </a:prstGeom>
        </p:spPr>
      </p:pic>
      <p:pic>
        <p:nvPicPr>
          <p:cNvPr id="107" name="Picture 106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233" y="5780294"/>
            <a:ext cx="291426" cy="859253"/>
          </a:xfrm>
          <a:prstGeom prst="rect">
            <a:avLst/>
          </a:prstGeom>
        </p:spPr>
      </p:pic>
      <p:cxnSp>
        <p:nvCxnSpPr>
          <p:cNvPr id="35" name="Straight Connector 34"/>
          <p:cNvCxnSpPr/>
          <p:nvPr/>
        </p:nvCxnSpPr>
        <p:spPr>
          <a:xfrm rot="10800000" flipV="1">
            <a:off x="2130539" y="2645062"/>
            <a:ext cx="1986808" cy="958083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164016" y="4947572"/>
            <a:ext cx="958083" cy="53572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1369503" y="4948065"/>
            <a:ext cx="958078" cy="52595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360321" y="2858139"/>
            <a:ext cx="1668154" cy="958076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Thank you!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8206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Please feel free to ask questions!</a:t>
            </a:r>
            <a:endParaRPr lang="en-US" dirty="0"/>
          </a:p>
        </p:txBody>
      </p:sp>
      <p:pic>
        <p:nvPicPr>
          <p:cNvPr id="5" name="Picture 4" descr="Picture 1 copy.png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93902" y="1655415"/>
            <a:ext cx="6527800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Culture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 descr="car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875" y="1361527"/>
            <a:ext cx="1906605" cy="1513414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 rot="5400000">
            <a:off x="3661427" y="2824937"/>
            <a:ext cx="1171155" cy="81140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2632413" y="2645059"/>
            <a:ext cx="2020291" cy="1171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4233005" y="3064762"/>
            <a:ext cx="1171947" cy="33254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52705" y="2645062"/>
            <a:ext cx="1536498" cy="117115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899393" y="5061690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675995" y="4855650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9409" y="584059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09904" y="394810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rot="16200000" flipH="1">
            <a:off x="2104364" y="4841740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9" name="Picture 78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838" y="5780299"/>
            <a:ext cx="291426" cy="859253"/>
          </a:xfrm>
          <a:prstGeom prst="rect">
            <a:avLst/>
          </a:prstGeom>
        </p:spPr>
      </p:pic>
      <p:pic>
        <p:nvPicPr>
          <p:cNvPr id="84" name="Picture 83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482" y="5780299"/>
            <a:ext cx="291426" cy="859253"/>
          </a:xfrm>
          <a:prstGeom prst="rect">
            <a:avLst/>
          </a:prstGeom>
        </p:spPr>
      </p:pic>
      <p:pic>
        <p:nvPicPr>
          <p:cNvPr id="85" name="Picture 84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1701" y="5780299"/>
            <a:ext cx="291426" cy="859253"/>
          </a:xfrm>
          <a:prstGeom prst="rect">
            <a:avLst/>
          </a:prstGeom>
        </p:spPr>
      </p:pic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260" y="3927112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4132" y="3909575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8575" y="3888583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7744" y="3857095"/>
            <a:ext cx="374343" cy="920681"/>
          </a:xfrm>
          <a:prstGeom prst="rect">
            <a:avLst/>
          </a:prstGeom>
        </p:spPr>
      </p:pic>
      <p:cxnSp>
        <p:nvCxnSpPr>
          <p:cNvPr id="92" name="Straight Connector 91"/>
          <p:cNvCxnSpPr/>
          <p:nvPr/>
        </p:nvCxnSpPr>
        <p:spPr>
          <a:xfrm rot="5400000">
            <a:off x="3175402" y="4989824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402594" y="4908740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" name="Picture 93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930" y="5780298"/>
            <a:ext cx="291426" cy="859253"/>
          </a:xfrm>
          <a:prstGeom prst="rect">
            <a:avLst/>
          </a:prstGeom>
        </p:spPr>
      </p:pic>
      <p:pic>
        <p:nvPicPr>
          <p:cNvPr id="95" name="Picture 94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993" y="5780298"/>
            <a:ext cx="291426" cy="859253"/>
          </a:xfrm>
          <a:prstGeom prst="rect">
            <a:avLst/>
          </a:prstGeom>
        </p:spPr>
      </p:pic>
      <p:cxnSp>
        <p:nvCxnSpPr>
          <p:cNvPr id="98" name="Straight Connector 97"/>
          <p:cNvCxnSpPr/>
          <p:nvPr/>
        </p:nvCxnSpPr>
        <p:spPr>
          <a:xfrm rot="5400000">
            <a:off x="5812264" y="5061687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5588866" y="4855647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017235" y="4841737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1" name="Picture 100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709" y="5780296"/>
            <a:ext cx="291426" cy="859253"/>
          </a:xfrm>
          <a:prstGeom prst="rect">
            <a:avLst/>
          </a:prstGeom>
        </p:spPr>
      </p:pic>
      <p:pic>
        <p:nvPicPr>
          <p:cNvPr id="102" name="Picture 101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353" y="5780296"/>
            <a:ext cx="291426" cy="859253"/>
          </a:xfrm>
          <a:prstGeom prst="rect">
            <a:avLst/>
          </a:prstGeom>
        </p:spPr>
      </p:pic>
      <p:pic>
        <p:nvPicPr>
          <p:cNvPr id="103" name="Picture 102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572" y="5780296"/>
            <a:ext cx="291426" cy="859253"/>
          </a:xfrm>
          <a:prstGeom prst="rect">
            <a:avLst/>
          </a:prstGeom>
        </p:spPr>
      </p:pic>
      <p:cxnSp>
        <p:nvCxnSpPr>
          <p:cNvPr id="104" name="Straight Connector 103"/>
          <p:cNvCxnSpPr/>
          <p:nvPr/>
        </p:nvCxnSpPr>
        <p:spPr>
          <a:xfrm rot="5400000">
            <a:off x="4344642" y="4989820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4571834" y="4908736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6" name="Picture 105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170" y="5780294"/>
            <a:ext cx="291426" cy="859253"/>
          </a:xfrm>
          <a:prstGeom prst="rect">
            <a:avLst/>
          </a:prstGeom>
        </p:spPr>
      </p:pic>
      <p:pic>
        <p:nvPicPr>
          <p:cNvPr id="107" name="Picture 106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233" y="5780294"/>
            <a:ext cx="291426" cy="859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Culture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 descr="car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875" y="1361527"/>
            <a:ext cx="1906605" cy="1513414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 rot="5400000">
            <a:off x="3661427" y="2824937"/>
            <a:ext cx="1171155" cy="81140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2632413" y="2645059"/>
            <a:ext cx="2020291" cy="1171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4233005" y="3064762"/>
            <a:ext cx="1171947" cy="33254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52705" y="2645062"/>
            <a:ext cx="1536498" cy="117115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09904" y="394810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260" y="3927112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132" y="3909575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575" y="3888583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744" y="3857095"/>
            <a:ext cx="374343" cy="920681"/>
          </a:xfrm>
          <a:prstGeom prst="rect">
            <a:avLst/>
          </a:prstGeom>
        </p:spPr>
      </p:pic>
      <p:cxnSp>
        <p:nvCxnSpPr>
          <p:cNvPr id="117" name="Straight Connector 116"/>
          <p:cNvCxnSpPr/>
          <p:nvPr/>
        </p:nvCxnSpPr>
        <p:spPr>
          <a:xfrm rot="10800000" flipV="1">
            <a:off x="2130539" y="2645062"/>
            <a:ext cx="1986808" cy="958083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1" name="Content Placeholder 2"/>
          <p:cNvSpPr>
            <a:spLocks noGrp="1"/>
          </p:cNvSpPr>
          <p:nvPr>
            <p:ph idx="1"/>
          </p:nvPr>
        </p:nvSpPr>
        <p:spPr>
          <a:xfrm>
            <a:off x="457200" y="5111683"/>
            <a:ext cx="8229600" cy="1479410"/>
          </a:xfrm>
        </p:spPr>
        <p:txBody>
          <a:bodyPr/>
          <a:lstStyle/>
          <a:p>
            <a:pPr>
              <a:buClr>
                <a:srgbClr val="5F9F3F"/>
              </a:buClr>
            </a:pPr>
            <a:r>
              <a:rPr lang="en-US" dirty="0" smtClean="0"/>
              <a:t>The relationship from </a:t>
            </a:r>
            <a:r>
              <a:rPr lang="en-US" dirty="0" err="1" smtClean="0"/>
              <a:t>CarCo</a:t>
            </a:r>
            <a:r>
              <a:rPr lang="en-US" dirty="0" smtClean="0"/>
              <a:t> to dealer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Culture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 descr="car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875" y="1361527"/>
            <a:ext cx="1906605" cy="1513414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 rot="5400000">
            <a:off x="3661427" y="2824937"/>
            <a:ext cx="1171155" cy="81140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2632413" y="2645059"/>
            <a:ext cx="2020291" cy="1171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4233005" y="3064762"/>
            <a:ext cx="1171947" cy="33254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52705" y="2645062"/>
            <a:ext cx="1536498" cy="117115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09904" y="394810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260" y="3927112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132" y="3909575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575" y="3888583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744" y="3857095"/>
            <a:ext cx="374343" cy="920681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2130539" y="2645059"/>
            <a:ext cx="2256482" cy="1171156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2130539" y="2645062"/>
            <a:ext cx="1986808" cy="958083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5111683"/>
            <a:ext cx="8229600" cy="1479410"/>
          </a:xfrm>
        </p:spPr>
        <p:txBody>
          <a:bodyPr/>
          <a:lstStyle/>
          <a:p>
            <a:pPr>
              <a:buClr>
                <a:srgbClr val="5F9F3F"/>
              </a:buClr>
            </a:pPr>
            <a:r>
              <a:rPr lang="en-US" dirty="0" smtClean="0"/>
              <a:t>The relationship from </a:t>
            </a:r>
            <a:r>
              <a:rPr lang="en-US" dirty="0" err="1" smtClean="0"/>
              <a:t>CarCo</a:t>
            </a:r>
            <a:r>
              <a:rPr lang="en-US" dirty="0" smtClean="0"/>
              <a:t> to dealer</a:t>
            </a:r>
          </a:p>
          <a:p>
            <a:pPr>
              <a:buClr>
                <a:srgbClr val="5F9F3F"/>
              </a:buClr>
            </a:pPr>
            <a:r>
              <a:rPr lang="en-US" dirty="0" smtClean="0"/>
              <a:t>The relationship from</a:t>
            </a:r>
            <a:r>
              <a:rPr lang="en-US" dirty="0" smtClean="0"/>
              <a:t> dealer to </a:t>
            </a:r>
            <a:r>
              <a:rPr lang="en-US" dirty="0" err="1" smtClean="0"/>
              <a:t>CarCo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Culture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1899393" y="3269931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675995" y="3063891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9409" y="404883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09904" y="21563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rot="16200000" flipH="1">
            <a:off x="2104364" y="3049981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9" name="Picture 78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838" y="3988540"/>
            <a:ext cx="291426" cy="859253"/>
          </a:xfrm>
          <a:prstGeom prst="rect">
            <a:avLst/>
          </a:prstGeom>
        </p:spPr>
      </p:pic>
      <p:pic>
        <p:nvPicPr>
          <p:cNvPr id="84" name="Picture 83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482" y="3988540"/>
            <a:ext cx="291426" cy="859253"/>
          </a:xfrm>
          <a:prstGeom prst="rect">
            <a:avLst/>
          </a:prstGeom>
        </p:spPr>
      </p:pic>
      <p:pic>
        <p:nvPicPr>
          <p:cNvPr id="85" name="Picture 84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701" y="3988540"/>
            <a:ext cx="291426" cy="859253"/>
          </a:xfrm>
          <a:prstGeom prst="rect">
            <a:avLst/>
          </a:prstGeom>
        </p:spPr>
      </p:pic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260" y="2135353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132" y="2117816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575" y="2096824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744" y="2065336"/>
            <a:ext cx="374343" cy="920681"/>
          </a:xfrm>
          <a:prstGeom prst="rect">
            <a:avLst/>
          </a:prstGeom>
        </p:spPr>
      </p:pic>
      <p:cxnSp>
        <p:nvCxnSpPr>
          <p:cNvPr id="92" name="Straight Connector 91"/>
          <p:cNvCxnSpPr/>
          <p:nvPr/>
        </p:nvCxnSpPr>
        <p:spPr>
          <a:xfrm rot="5400000">
            <a:off x="3175402" y="3198065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402594" y="3116981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" name="Picture 93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930" y="3988539"/>
            <a:ext cx="291426" cy="859253"/>
          </a:xfrm>
          <a:prstGeom prst="rect">
            <a:avLst/>
          </a:prstGeom>
        </p:spPr>
      </p:pic>
      <p:pic>
        <p:nvPicPr>
          <p:cNvPr id="95" name="Picture 94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993" y="3988539"/>
            <a:ext cx="291426" cy="859253"/>
          </a:xfrm>
          <a:prstGeom prst="rect">
            <a:avLst/>
          </a:prstGeom>
        </p:spPr>
      </p:pic>
      <p:cxnSp>
        <p:nvCxnSpPr>
          <p:cNvPr id="98" name="Straight Connector 97"/>
          <p:cNvCxnSpPr/>
          <p:nvPr/>
        </p:nvCxnSpPr>
        <p:spPr>
          <a:xfrm rot="5400000">
            <a:off x="5812264" y="3269928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5588866" y="3063888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017235" y="3049978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1" name="Picture 100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709" y="3988537"/>
            <a:ext cx="291426" cy="859253"/>
          </a:xfrm>
          <a:prstGeom prst="rect">
            <a:avLst/>
          </a:prstGeom>
        </p:spPr>
      </p:pic>
      <p:pic>
        <p:nvPicPr>
          <p:cNvPr id="102" name="Picture 101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353" y="3988537"/>
            <a:ext cx="291426" cy="859253"/>
          </a:xfrm>
          <a:prstGeom prst="rect">
            <a:avLst/>
          </a:prstGeom>
        </p:spPr>
      </p:pic>
      <p:pic>
        <p:nvPicPr>
          <p:cNvPr id="103" name="Picture 102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572" y="3988537"/>
            <a:ext cx="291426" cy="859253"/>
          </a:xfrm>
          <a:prstGeom prst="rect">
            <a:avLst/>
          </a:prstGeom>
        </p:spPr>
      </p:pic>
      <p:cxnSp>
        <p:nvCxnSpPr>
          <p:cNvPr id="104" name="Straight Connector 103"/>
          <p:cNvCxnSpPr/>
          <p:nvPr/>
        </p:nvCxnSpPr>
        <p:spPr>
          <a:xfrm rot="5400000">
            <a:off x="4344642" y="3198061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4571834" y="3116977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6" name="Picture 105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170" y="3988535"/>
            <a:ext cx="291426" cy="859253"/>
          </a:xfrm>
          <a:prstGeom prst="rect">
            <a:avLst/>
          </a:prstGeom>
        </p:spPr>
      </p:pic>
      <p:pic>
        <p:nvPicPr>
          <p:cNvPr id="107" name="Picture 106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233" y="3988535"/>
            <a:ext cx="291426" cy="859253"/>
          </a:xfrm>
          <a:prstGeom prst="rect">
            <a:avLst/>
          </a:prstGeom>
        </p:spPr>
      </p:pic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457200" y="5111683"/>
            <a:ext cx="8229600" cy="1479410"/>
          </a:xfrm>
        </p:spPr>
        <p:txBody>
          <a:bodyPr/>
          <a:lstStyle/>
          <a:p>
            <a:pPr>
              <a:buClr>
                <a:srgbClr val="5F9F3F"/>
              </a:buClr>
            </a:pPr>
            <a:r>
              <a:rPr lang="en-US" dirty="0" smtClean="0"/>
              <a:t>The relationship from Dealer to customer</a:t>
            </a:r>
            <a:endParaRPr lang="en-US" dirty="0" smtClean="0"/>
          </a:p>
        </p:txBody>
      </p:sp>
      <p:cxnSp>
        <p:nvCxnSpPr>
          <p:cNvPr id="40" name="Straight Connector 39"/>
          <p:cNvCxnSpPr/>
          <p:nvPr/>
        </p:nvCxnSpPr>
        <p:spPr>
          <a:xfrm rot="16200000" flipH="1">
            <a:off x="1036801" y="3278611"/>
            <a:ext cx="1116961" cy="1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Culture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1899393" y="3269931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675995" y="3063891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9409" y="404883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09904" y="21563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rot="16200000" flipH="1">
            <a:off x="2104364" y="3049981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9" name="Picture 78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838" y="3988540"/>
            <a:ext cx="291426" cy="859253"/>
          </a:xfrm>
          <a:prstGeom prst="rect">
            <a:avLst/>
          </a:prstGeom>
        </p:spPr>
      </p:pic>
      <p:pic>
        <p:nvPicPr>
          <p:cNvPr id="84" name="Picture 83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482" y="3988540"/>
            <a:ext cx="291426" cy="859253"/>
          </a:xfrm>
          <a:prstGeom prst="rect">
            <a:avLst/>
          </a:prstGeom>
        </p:spPr>
      </p:pic>
      <p:pic>
        <p:nvPicPr>
          <p:cNvPr id="85" name="Picture 84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701" y="3988540"/>
            <a:ext cx="291426" cy="859253"/>
          </a:xfrm>
          <a:prstGeom prst="rect">
            <a:avLst/>
          </a:prstGeom>
        </p:spPr>
      </p:pic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260" y="2135353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132" y="2117816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575" y="2096824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744" y="2065336"/>
            <a:ext cx="374343" cy="920681"/>
          </a:xfrm>
          <a:prstGeom prst="rect">
            <a:avLst/>
          </a:prstGeom>
        </p:spPr>
      </p:pic>
      <p:cxnSp>
        <p:nvCxnSpPr>
          <p:cNvPr id="92" name="Straight Connector 91"/>
          <p:cNvCxnSpPr/>
          <p:nvPr/>
        </p:nvCxnSpPr>
        <p:spPr>
          <a:xfrm rot="5400000">
            <a:off x="3175402" y="3198065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402594" y="3116981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" name="Picture 93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930" y="3988539"/>
            <a:ext cx="291426" cy="859253"/>
          </a:xfrm>
          <a:prstGeom prst="rect">
            <a:avLst/>
          </a:prstGeom>
        </p:spPr>
      </p:pic>
      <p:pic>
        <p:nvPicPr>
          <p:cNvPr id="95" name="Picture 94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993" y="3988539"/>
            <a:ext cx="291426" cy="859253"/>
          </a:xfrm>
          <a:prstGeom prst="rect">
            <a:avLst/>
          </a:prstGeom>
        </p:spPr>
      </p:pic>
      <p:cxnSp>
        <p:nvCxnSpPr>
          <p:cNvPr id="98" name="Straight Connector 97"/>
          <p:cNvCxnSpPr/>
          <p:nvPr/>
        </p:nvCxnSpPr>
        <p:spPr>
          <a:xfrm rot="5400000">
            <a:off x="5812264" y="3269928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5588866" y="3063888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017235" y="3049978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1" name="Picture 100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709" y="3988537"/>
            <a:ext cx="291426" cy="859253"/>
          </a:xfrm>
          <a:prstGeom prst="rect">
            <a:avLst/>
          </a:prstGeom>
        </p:spPr>
      </p:pic>
      <p:pic>
        <p:nvPicPr>
          <p:cNvPr id="102" name="Picture 101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353" y="3988537"/>
            <a:ext cx="291426" cy="859253"/>
          </a:xfrm>
          <a:prstGeom prst="rect">
            <a:avLst/>
          </a:prstGeom>
        </p:spPr>
      </p:pic>
      <p:pic>
        <p:nvPicPr>
          <p:cNvPr id="103" name="Picture 102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4572" y="3988537"/>
            <a:ext cx="291426" cy="859253"/>
          </a:xfrm>
          <a:prstGeom prst="rect">
            <a:avLst/>
          </a:prstGeom>
        </p:spPr>
      </p:pic>
      <p:cxnSp>
        <p:nvCxnSpPr>
          <p:cNvPr id="104" name="Straight Connector 103"/>
          <p:cNvCxnSpPr/>
          <p:nvPr/>
        </p:nvCxnSpPr>
        <p:spPr>
          <a:xfrm rot="5400000">
            <a:off x="4344642" y="3198061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4571834" y="3116977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6" name="Picture 105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170" y="3988535"/>
            <a:ext cx="291426" cy="859253"/>
          </a:xfrm>
          <a:prstGeom prst="rect">
            <a:avLst/>
          </a:prstGeom>
        </p:spPr>
      </p:pic>
      <p:pic>
        <p:nvPicPr>
          <p:cNvPr id="107" name="Picture 106" descr="custom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233" y="3988535"/>
            <a:ext cx="291426" cy="859253"/>
          </a:xfrm>
          <a:prstGeom prst="rect">
            <a:avLst/>
          </a:prstGeom>
        </p:spPr>
      </p:pic>
      <p:cxnSp>
        <p:nvCxnSpPr>
          <p:cNvPr id="35" name="Straight Connector 34"/>
          <p:cNvCxnSpPr/>
          <p:nvPr/>
        </p:nvCxnSpPr>
        <p:spPr>
          <a:xfrm rot="16200000" flipH="1">
            <a:off x="1036801" y="3278611"/>
            <a:ext cx="1116961" cy="1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457200" y="5111683"/>
            <a:ext cx="8229600" cy="1479410"/>
          </a:xfrm>
        </p:spPr>
        <p:txBody>
          <a:bodyPr/>
          <a:lstStyle/>
          <a:p>
            <a:pPr>
              <a:buClr>
                <a:srgbClr val="5F9F3F"/>
              </a:buClr>
            </a:pPr>
            <a:r>
              <a:rPr lang="en-US" dirty="0" smtClean="0"/>
              <a:t>The relationship from Dealer to customer</a:t>
            </a:r>
          </a:p>
          <a:p>
            <a:pPr>
              <a:buClr>
                <a:srgbClr val="5F9F3F"/>
              </a:buClr>
            </a:pPr>
            <a:r>
              <a:rPr lang="en-US" dirty="0" smtClean="0"/>
              <a:t>The relationship from</a:t>
            </a:r>
            <a:r>
              <a:rPr lang="en-US" dirty="0" smtClean="0"/>
              <a:t> customer to </a:t>
            </a:r>
            <a:r>
              <a:rPr lang="en-US" dirty="0" smtClean="0"/>
              <a:t>Dealer </a:t>
            </a:r>
            <a:endParaRPr lang="en-US" dirty="0" smtClean="0"/>
          </a:p>
          <a:p>
            <a:pPr>
              <a:buClr>
                <a:srgbClr val="5F9F3F"/>
              </a:buClr>
            </a:pPr>
            <a:endParaRPr lang="en-US" dirty="0" smtClean="0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1308074" y="3270329"/>
            <a:ext cx="1133530" cy="1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Culture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 descr="car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875" y="1361527"/>
            <a:ext cx="1906605" cy="1513414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 rot="5400000">
            <a:off x="3661427" y="2824937"/>
            <a:ext cx="1171155" cy="81140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2632413" y="2645059"/>
            <a:ext cx="2020291" cy="1171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4233005" y="3064762"/>
            <a:ext cx="1171947" cy="33254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652705" y="2645062"/>
            <a:ext cx="1536498" cy="117115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899393" y="5061690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675995" y="4855650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9409" y="584059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09904" y="394810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 rot="16200000" flipH="1">
            <a:off x="2104364" y="4841740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9" name="Picture 78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838" y="5780299"/>
            <a:ext cx="291426" cy="859253"/>
          </a:xfrm>
          <a:prstGeom prst="rect">
            <a:avLst/>
          </a:prstGeom>
        </p:spPr>
      </p:pic>
      <p:pic>
        <p:nvPicPr>
          <p:cNvPr id="84" name="Picture 83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482" y="5780299"/>
            <a:ext cx="291426" cy="859253"/>
          </a:xfrm>
          <a:prstGeom prst="rect">
            <a:avLst/>
          </a:prstGeom>
        </p:spPr>
      </p:pic>
      <p:pic>
        <p:nvPicPr>
          <p:cNvPr id="85" name="Picture 84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1701" y="5780299"/>
            <a:ext cx="291426" cy="859253"/>
          </a:xfrm>
          <a:prstGeom prst="rect">
            <a:avLst/>
          </a:prstGeom>
        </p:spPr>
      </p:pic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260" y="3927112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4132" y="3909575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8575" y="3888583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7744" y="3857095"/>
            <a:ext cx="374343" cy="920681"/>
          </a:xfrm>
          <a:prstGeom prst="rect">
            <a:avLst/>
          </a:prstGeom>
        </p:spPr>
      </p:pic>
      <p:cxnSp>
        <p:nvCxnSpPr>
          <p:cNvPr id="92" name="Straight Connector 91"/>
          <p:cNvCxnSpPr/>
          <p:nvPr/>
        </p:nvCxnSpPr>
        <p:spPr>
          <a:xfrm rot="5400000">
            <a:off x="3175402" y="4989824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3402594" y="4908740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4" name="Picture 93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930" y="5780298"/>
            <a:ext cx="291426" cy="859253"/>
          </a:xfrm>
          <a:prstGeom prst="rect">
            <a:avLst/>
          </a:prstGeom>
        </p:spPr>
      </p:pic>
      <p:pic>
        <p:nvPicPr>
          <p:cNvPr id="95" name="Picture 94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993" y="5780298"/>
            <a:ext cx="291426" cy="859253"/>
          </a:xfrm>
          <a:prstGeom prst="rect">
            <a:avLst/>
          </a:prstGeom>
        </p:spPr>
      </p:pic>
      <p:cxnSp>
        <p:nvCxnSpPr>
          <p:cNvPr id="98" name="Straight Connector 97"/>
          <p:cNvCxnSpPr/>
          <p:nvPr/>
        </p:nvCxnSpPr>
        <p:spPr>
          <a:xfrm rot="5400000">
            <a:off x="5812264" y="5061687"/>
            <a:ext cx="110119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5588866" y="4855647"/>
            <a:ext cx="1117756" cy="428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H="1">
            <a:off x="6017235" y="4841737"/>
            <a:ext cx="1117758" cy="424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1" name="Picture 100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709" y="5780296"/>
            <a:ext cx="291426" cy="859253"/>
          </a:xfrm>
          <a:prstGeom prst="rect">
            <a:avLst/>
          </a:prstGeom>
        </p:spPr>
      </p:pic>
      <p:pic>
        <p:nvPicPr>
          <p:cNvPr id="102" name="Picture 101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353" y="5780296"/>
            <a:ext cx="291426" cy="859253"/>
          </a:xfrm>
          <a:prstGeom prst="rect">
            <a:avLst/>
          </a:prstGeom>
        </p:spPr>
      </p:pic>
      <p:pic>
        <p:nvPicPr>
          <p:cNvPr id="103" name="Picture 102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4572" y="5780296"/>
            <a:ext cx="291426" cy="859253"/>
          </a:xfrm>
          <a:prstGeom prst="rect">
            <a:avLst/>
          </a:prstGeom>
        </p:spPr>
      </p:pic>
      <p:cxnSp>
        <p:nvCxnSpPr>
          <p:cNvPr id="104" name="Straight Connector 103"/>
          <p:cNvCxnSpPr/>
          <p:nvPr/>
        </p:nvCxnSpPr>
        <p:spPr>
          <a:xfrm rot="5400000">
            <a:off x="4344642" y="4989820"/>
            <a:ext cx="1117757" cy="1602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6200000" flipH="1">
            <a:off x="4571834" y="4908736"/>
            <a:ext cx="1117759" cy="2909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6" name="Picture 105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170" y="5780294"/>
            <a:ext cx="291426" cy="859253"/>
          </a:xfrm>
          <a:prstGeom prst="rect">
            <a:avLst/>
          </a:prstGeom>
        </p:spPr>
      </p:pic>
      <p:pic>
        <p:nvPicPr>
          <p:cNvPr id="107" name="Picture 106" descr="custom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233" y="5780294"/>
            <a:ext cx="291426" cy="859253"/>
          </a:xfrm>
          <a:prstGeom prst="rect">
            <a:avLst/>
          </a:prstGeom>
        </p:spPr>
      </p:pic>
      <p:sp>
        <p:nvSpPr>
          <p:cNvPr id="35" name="Frame 34"/>
          <p:cNvSpPr/>
          <p:nvPr/>
        </p:nvSpPr>
        <p:spPr>
          <a:xfrm>
            <a:off x="199409" y="3776531"/>
            <a:ext cx="7304706" cy="735357"/>
          </a:xfrm>
          <a:prstGeom prst="frame">
            <a:avLst/>
          </a:prstGeom>
          <a:solidFill>
            <a:srgbClr val="C0504D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CarCo</a:t>
            </a:r>
            <a:r>
              <a:rPr lang="en-US" dirty="0" smtClean="0">
                <a:solidFill>
                  <a:schemeClr val="bg1"/>
                </a:solidFill>
              </a:rPr>
              <a:t> Culture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9904" y="394810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Dealers</a:t>
            </a:r>
            <a:endParaRPr lang="en-US" dirty="0"/>
          </a:p>
        </p:txBody>
      </p:sp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260" y="3927112"/>
            <a:ext cx="374343" cy="920681"/>
          </a:xfrm>
          <a:prstGeom prst="rect">
            <a:avLst/>
          </a:prstGeom>
        </p:spPr>
      </p:pic>
      <p:pic>
        <p:nvPicPr>
          <p:cNvPr id="88" name="Picture 87" descr="dea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132" y="3909575"/>
            <a:ext cx="374343" cy="920681"/>
          </a:xfrm>
          <a:prstGeom prst="rect">
            <a:avLst/>
          </a:prstGeom>
        </p:spPr>
      </p:pic>
      <p:pic>
        <p:nvPicPr>
          <p:cNvPr id="89" name="Picture 88" descr="dea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575" y="3888583"/>
            <a:ext cx="374343" cy="920681"/>
          </a:xfrm>
          <a:prstGeom prst="rect">
            <a:avLst/>
          </a:prstGeom>
        </p:spPr>
      </p:pic>
      <p:pic>
        <p:nvPicPr>
          <p:cNvPr id="90" name="Picture 89" descr="dea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744" y="3857095"/>
            <a:ext cx="374343" cy="920681"/>
          </a:xfrm>
          <a:prstGeom prst="rect">
            <a:avLst/>
          </a:prstGeom>
        </p:spPr>
      </p:pic>
      <p:sp>
        <p:nvSpPr>
          <p:cNvPr id="35" name="Frame 34"/>
          <p:cNvSpPr/>
          <p:nvPr/>
        </p:nvSpPr>
        <p:spPr>
          <a:xfrm>
            <a:off x="199409" y="3776531"/>
            <a:ext cx="7304706" cy="735357"/>
          </a:xfrm>
          <a:prstGeom prst="frame">
            <a:avLst/>
          </a:prstGeom>
          <a:solidFill>
            <a:srgbClr val="C0504D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199" y="1655415"/>
            <a:ext cx="7046915" cy="19685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u="sng" dirty="0" smtClean="0"/>
              <a:t>Concerns</a:t>
            </a:r>
          </a:p>
          <a:p>
            <a:pPr lvl="1">
              <a:buNone/>
            </a:pPr>
            <a:r>
              <a:rPr lang="en-US" dirty="0" smtClean="0"/>
              <a:t>Competition</a:t>
            </a:r>
          </a:p>
          <a:p>
            <a:pPr lvl="1">
              <a:buNone/>
            </a:pPr>
            <a:r>
              <a:rPr lang="en-US" dirty="0" smtClean="0"/>
              <a:t>Loss to other OEMs</a:t>
            </a:r>
          </a:p>
          <a:p>
            <a:pPr lvl="1">
              <a:buNone/>
            </a:pPr>
            <a:r>
              <a:rPr lang="en-US" dirty="0" err="1" smtClean="0"/>
              <a:t>CarCo</a:t>
            </a:r>
            <a:r>
              <a:rPr lang="en-US" dirty="0" smtClean="0"/>
              <a:t> Image</a:t>
            </a:r>
          </a:p>
          <a:p>
            <a:pPr lvl="1">
              <a:buNone/>
            </a:pPr>
            <a:r>
              <a:rPr lang="en-US" dirty="0" smtClean="0"/>
              <a:t>Financial Concerns</a:t>
            </a:r>
            <a:endParaRPr lang="en-US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57199" y="4639351"/>
            <a:ext cx="7010401" cy="1639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Opportunities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dirty="0" smtClean="0"/>
              <a:t>Customer referral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dirty="0" smtClean="0"/>
              <a:t>Parts and</a:t>
            </a:r>
            <a:r>
              <a:rPr lang="en-US" sz="2400" dirty="0" smtClean="0"/>
              <a:t> Maintenance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3917"/>
            <a:ext cx="9144000" cy="1669332"/>
          </a:xfrm>
          <a:prstGeom prst="rect">
            <a:avLst/>
          </a:prstGeom>
          <a:solidFill>
            <a:srgbClr val="5F9F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Bob’s </a:t>
            </a:r>
            <a:r>
              <a:rPr lang="en-US" dirty="0" smtClean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ole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7" name="Picture 86" descr="dea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260" y="3927112"/>
            <a:ext cx="374343" cy="920681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>
            <a:off x="3104434" y="4188011"/>
            <a:ext cx="988720" cy="158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45040" y="4004933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 is one of the dealers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243 -0.26031 " pathEditMode="relative" ptsTypes="AA">
                                      <p:cBhvr>
                                        <p:cTn id="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243 -0.26031 " pathEditMode="relative" ptsTypes="AA"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243 -0.26031 " pathEditMode="relative" ptsTypes="AA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316</Words>
  <Application>Microsoft Macintosh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CarCo Culture</vt:lpstr>
      <vt:lpstr>CarCo Culture</vt:lpstr>
      <vt:lpstr>CarCo Culture</vt:lpstr>
      <vt:lpstr>CarCo Culture</vt:lpstr>
      <vt:lpstr>CarCo Culture</vt:lpstr>
      <vt:lpstr>CarCo Culture</vt:lpstr>
      <vt:lpstr>CarCo Culture</vt:lpstr>
      <vt:lpstr>Bob’s Role </vt:lpstr>
      <vt:lpstr>Bob’s Role </vt:lpstr>
      <vt:lpstr>Bob’s Role </vt:lpstr>
      <vt:lpstr>Our CRM Proposal</vt:lpstr>
      <vt:lpstr>CRM Results</vt:lpstr>
      <vt:lpstr>Addressing Technical Concerns</vt:lpstr>
      <vt:lpstr>CarCo ROI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Jingyu Wu</dc:creator>
  <cp:lastModifiedBy>Jingyu Wu</cp:lastModifiedBy>
  <cp:revision>7</cp:revision>
  <dcterms:created xsi:type="dcterms:W3CDTF">2009-10-02T00:28:12Z</dcterms:created>
  <dcterms:modified xsi:type="dcterms:W3CDTF">2009-10-02T05:52:06Z</dcterms:modified>
</cp:coreProperties>
</file>